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4" r:id="rId41"/>
    <p:sldId id="335" r:id="rId42"/>
    <p:sldId id="321" r:id="rId43"/>
    <p:sldId id="322" r:id="rId44"/>
    <p:sldId id="323" r:id="rId45"/>
    <p:sldId id="324" r:id="rId46"/>
    <p:sldId id="288" r:id="rId47"/>
    <p:sldId id="289" r:id="rId48"/>
    <p:sldId id="320" r:id="rId49"/>
    <p:sldId id="274" r:id="rId50"/>
    <p:sldId id="275" r:id="rId51"/>
    <p:sldId id="338" r:id="rId52"/>
    <p:sldId id="339" r:id="rId53"/>
    <p:sldId id="340" r:id="rId54"/>
    <p:sldId id="341"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41" autoAdjust="0"/>
    <p:restoredTop sz="85174"/>
  </p:normalViewPr>
  <p:slideViewPr>
    <p:cSldViewPr snapToGrid="0" snapToObjects="1">
      <p:cViewPr varScale="1">
        <p:scale>
          <a:sx n="102" d="100"/>
          <a:sy n="102" d="100"/>
        </p:scale>
        <p:origin x="188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thurParuzel/SpaceXDataScience/blob/main/1.%20Data%20Collection%20API%20Web%20Scrap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rthurParuzel/SpaceXDataScience/blob/main/2.%20Exploratory%20Data%20Analysis%20with%20(SQL%2C%20Matplotlib)/jupyter-labs-eda-dataviz.ipynb"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thurParuzel/SpaceXDataScience/blob/main/2.%20Exploratory%20Data%20Analysis%20with%20(SQL%2C%20Matplotlib)/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thurParuzel/SpaceXDataScience/blob/main/3.%20Dashboards%20with%20Plotly/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thurParuzel/SpaceXDataScience/blob/main/3.%20Dashboards%20with%20Plotly/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thurParuzel/SpaceXDataScience/blob/main/5.%20Final%20Report%20and%20findings/SpaceX_Machine%20Learning%20Prediction_Part_5%20CLOU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dataplatform.cloud.ibm.com/analytics/notebooks/v2/dbebe5ef-0095-479a-a621-f3763d51d3e5/view?access_token=ff9ffdb87530ac11d09409d2472a12fdd06907dee65b7b0aff2dcc4c5f0cc4fa" TargetMode="Externa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thurParuzel/SpaceXDataScience/blob/main/1.%20Data%20Collection%20API%20Web%20Scrap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hub.com/ArthurParuzel/SpaceXDataScience/blob/main/1.%20Data%20Collection%20API%20Web%20Scraping/jupyter-labs-webscraping.ipynb" TargetMode="External"/><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Arthur Paruzel</a:t>
            </a:r>
          </a:p>
          <a:p>
            <a:r>
              <a:rPr lang="en-US" dirty="0">
                <a:solidFill>
                  <a:schemeClr val="bg2"/>
                </a:solidFill>
                <a:latin typeface="Abadi" panose="020B0604020104020204" pitchFamily="34" charset="0"/>
                <a:ea typeface="SF Pro" pitchFamily="2" charset="0"/>
                <a:cs typeface="SF Pro" pitchFamily="2" charset="0"/>
              </a:rPr>
              <a:t>10/28/2022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918" y="1336248"/>
            <a:ext cx="5889674" cy="5224808"/>
          </a:xfrm>
          <a:prstGeom prst="rect">
            <a:avLst/>
          </a:prstGeom>
        </p:spPr>
        <p:txBody>
          <a:bodyPr/>
          <a:lstStyle/>
          <a:p>
            <a:r>
              <a:rPr lang="en-US" sz="1800" dirty="0">
                <a:solidFill>
                  <a:schemeClr val="accent3">
                    <a:lumMod val="25000"/>
                  </a:schemeClr>
                </a:solidFill>
                <a:latin typeface="Abadi" panose="020B0604020104020204" pitchFamily="34" charset="0"/>
              </a:rPr>
              <a:t>Data was loaded into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r>
              <a:rPr lang="en-US" sz="1800" b="0" i="0" dirty="0">
                <a:solidFill>
                  <a:srgbClr val="292929"/>
                </a:solidFill>
                <a:effectLst/>
                <a:latin typeface="Abadi" panose="020B0604020104020204" pitchFamily="34" charset="0"/>
              </a:rPr>
              <a:t>We performed exploratory data analysis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and determined the training labels.</a:t>
            </a:r>
            <a:r>
              <a:rPr lang="en-US" sz="1800" dirty="0"/>
              <a:t> </a:t>
            </a:r>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We identified the percentage of missing values for each attribute</a:t>
            </a:r>
          </a:p>
          <a:p>
            <a:r>
              <a:rPr lang="en-US" sz="1800" dirty="0">
                <a:solidFill>
                  <a:schemeClr val="accent3">
                    <a:lumMod val="25000"/>
                  </a:schemeClr>
                </a:solidFill>
                <a:latin typeface="Abadi" panose="020B0604020104020204" pitchFamily="34" charset="0"/>
              </a:rPr>
              <a:t>We identified which columns are numerical and categorical</a:t>
            </a:r>
          </a:p>
          <a:p>
            <a:r>
              <a:rPr lang="en-US" sz="1800" dirty="0">
                <a:solidFill>
                  <a:schemeClr val="accent3">
                    <a:lumMod val="25000"/>
                  </a:schemeClr>
                </a:solidFill>
                <a:latin typeface="Abadi" panose="020B0604020104020204" pitchFamily="34" charset="0"/>
              </a:rPr>
              <a:t>We calculated number of launches for each site</a:t>
            </a:r>
          </a:p>
          <a:p>
            <a:r>
              <a:rPr lang="en-US" sz="1800" dirty="0">
                <a:solidFill>
                  <a:schemeClr val="accent3">
                    <a:lumMod val="25000"/>
                  </a:schemeClr>
                </a:solidFill>
                <a:latin typeface="Abadi" panose="020B0604020104020204" pitchFamily="34" charset="0"/>
              </a:rPr>
              <a:t>We calculated the occurrences of each mission for each orbit</a:t>
            </a:r>
          </a:p>
          <a:p>
            <a:r>
              <a:rPr lang="en-US" sz="1800" dirty="0">
                <a:solidFill>
                  <a:schemeClr val="accent3">
                    <a:lumMod val="25000"/>
                  </a:schemeClr>
                </a:solidFill>
                <a:latin typeface="Abadi" panose="020B0604020104020204" pitchFamily="34" charset="0"/>
              </a:rPr>
              <a:t>We calculated distribution of mission outcome for each orbit</a:t>
            </a:r>
          </a:p>
          <a:p>
            <a:r>
              <a:rPr lang="en-US" sz="1800" dirty="0">
                <a:solidFill>
                  <a:schemeClr val="accent3">
                    <a:lumMod val="25000"/>
                  </a:schemeClr>
                </a:solidFill>
                <a:latin typeface="Abadi" panose="020B0604020104020204" pitchFamily="34" charset="0"/>
              </a:rPr>
              <a:t>We created landing outcome (“1”=success/”0”=failure) </a:t>
            </a:r>
            <a:r>
              <a:rPr lang="en-US" sz="1800" b="0" i="0" dirty="0">
                <a:effectLst/>
                <a:latin typeface="-apple-system"/>
              </a:rPr>
              <a:t>classification variable </a:t>
            </a:r>
            <a:r>
              <a:rPr lang="en-US" sz="1800" dirty="0">
                <a:solidFill>
                  <a:schemeClr val="accent3">
                    <a:lumMod val="25000"/>
                  </a:schemeClr>
                </a:solidFill>
                <a:latin typeface="Abadi" panose="020B0604020104020204" pitchFamily="34" charset="0"/>
              </a:rPr>
              <a:t>for each mission. </a:t>
            </a:r>
            <a:endParaRPr lang="en-US" sz="1800" dirty="0"/>
          </a:p>
          <a:p>
            <a:r>
              <a:rPr lang="en-US" sz="1800" dirty="0"/>
              <a:t>Link to Jupiter notebook with data wrangling </a:t>
            </a:r>
            <a:r>
              <a:rPr lang="en-US" sz="1800" dirty="0">
                <a:hlinkClick r:id="rId3"/>
              </a:rPr>
              <a:t>https://github.com/ArthurParuzel/SpaceXDataScience/blob/main/1.%20Data%20Collection%20API%20Web%20Scraping/labs-jupyter-spacex-Data%20wrangling.ipynb</a:t>
            </a:r>
            <a:endParaRPr lang="en-US" sz="1800" dirty="0"/>
          </a:p>
          <a:p>
            <a:pPr marL="0" indent="0">
              <a:buNone/>
            </a:pPr>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a:extLst>
              <a:ext uri="{FF2B5EF4-FFF2-40B4-BE49-F238E27FC236}">
                <a16:creationId xmlns:a16="http://schemas.microsoft.com/office/drawing/2014/main" id="{34763A85-63A1-4334-AE28-6B2C9CFC4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105" y="1336248"/>
            <a:ext cx="5806911" cy="544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457979"/>
            <a:ext cx="5664091" cy="1605732"/>
          </a:xfrm>
          <a:prstGeom prst="rect">
            <a:avLst/>
          </a:prstGeom>
        </p:spPr>
        <p:txBody>
          <a:bodyPr lIns="91440" tIns="45720" rIns="91440" bIns="45720" anchor="t"/>
          <a:lstStyle/>
          <a:p>
            <a:pPr>
              <a:lnSpc>
                <a:spcPct val="100000"/>
              </a:lnSpc>
              <a:spcBef>
                <a:spcPts val="1400"/>
              </a:spcBef>
            </a:pPr>
            <a:r>
              <a:rPr lang="en-US" sz="2400" b="0" i="0" dirty="0">
                <a:solidFill>
                  <a:srgbClr val="292929"/>
                </a:solidFill>
                <a:effectLst/>
                <a:latin typeface="Abadi" panose="020B0604020104020204" pitchFamily="34" charset="0"/>
              </a:rPr>
              <a:t>We explored the data by visualizing</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the relationship between flight</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number and launch Site, payload and</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launch site, success rate of each orbit</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type, flight number and orbit type, the</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launch success yearly trend.</a:t>
            </a:r>
            <a:r>
              <a:rPr lang="en-US" sz="2000" dirty="0"/>
              <a:t> </a:t>
            </a:r>
            <a:br>
              <a:rPr lang="en-US" sz="2000" dirty="0"/>
            </a:b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DBAB461-E8CB-4F95-8AFC-210D00D9F7C0}"/>
              </a:ext>
            </a:extLst>
          </p:cNvPr>
          <p:cNvPicPr>
            <a:picLocks noChangeAspect="1"/>
          </p:cNvPicPr>
          <p:nvPr/>
        </p:nvPicPr>
        <p:blipFill>
          <a:blip r:embed="rId3"/>
          <a:stretch>
            <a:fillRect/>
          </a:stretch>
        </p:blipFill>
        <p:spPr>
          <a:xfrm>
            <a:off x="6505730" y="3742441"/>
            <a:ext cx="5534024" cy="3075403"/>
          </a:xfrm>
          <a:prstGeom prst="rect">
            <a:avLst/>
          </a:prstGeom>
        </p:spPr>
      </p:pic>
      <p:pic>
        <p:nvPicPr>
          <p:cNvPr id="8" name="Picture 7">
            <a:extLst>
              <a:ext uri="{FF2B5EF4-FFF2-40B4-BE49-F238E27FC236}">
                <a16:creationId xmlns:a16="http://schemas.microsoft.com/office/drawing/2014/main" id="{271A3EDE-DA59-43B4-A0FE-A478F27C9D26}"/>
              </a:ext>
            </a:extLst>
          </p:cNvPr>
          <p:cNvPicPr>
            <a:picLocks noChangeAspect="1"/>
          </p:cNvPicPr>
          <p:nvPr/>
        </p:nvPicPr>
        <p:blipFill>
          <a:blip r:embed="rId4"/>
          <a:stretch>
            <a:fillRect/>
          </a:stretch>
        </p:blipFill>
        <p:spPr>
          <a:xfrm>
            <a:off x="6505730" y="538650"/>
            <a:ext cx="5534025" cy="3203791"/>
          </a:xfrm>
          <a:prstGeom prst="rect">
            <a:avLst/>
          </a:prstGeom>
        </p:spPr>
      </p:pic>
      <p:sp>
        <p:nvSpPr>
          <p:cNvPr id="9" name="TextBox 8">
            <a:extLst>
              <a:ext uri="{FF2B5EF4-FFF2-40B4-BE49-F238E27FC236}">
                <a16:creationId xmlns:a16="http://schemas.microsoft.com/office/drawing/2014/main" id="{CFC6384B-971A-43FB-AA3C-8A6B8831480A}"/>
              </a:ext>
            </a:extLst>
          </p:cNvPr>
          <p:cNvSpPr txBox="1"/>
          <p:nvPr/>
        </p:nvSpPr>
        <p:spPr>
          <a:xfrm>
            <a:off x="340783" y="4310328"/>
            <a:ext cx="6094428" cy="137986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Link to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 with EDA with Data </a:t>
            </a:r>
            <a:r>
              <a:rPr lang="en-US" sz="1800" dirty="0" err="1">
                <a:solidFill>
                  <a:schemeClr val="accent3">
                    <a:lumMod val="25000"/>
                  </a:schemeClr>
                </a:solidFill>
                <a:latin typeface="Abadi"/>
              </a:rPr>
              <a:t>Visuzalization</a:t>
            </a:r>
            <a:endParaRPr lang="en-US" sz="1800" dirty="0">
              <a:solidFill>
                <a:schemeClr val="accent3">
                  <a:lumMod val="25000"/>
                </a:schemeClr>
              </a:solidFill>
              <a:latin typeface="Abadi"/>
            </a:endParaRPr>
          </a:p>
          <a:p>
            <a:pPr>
              <a:lnSpc>
                <a:spcPct val="100000"/>
              </a:lnSpc>
              <a:spcBef>
                <a:spcPts val="1400"/>
              </a:spcBef>
            </a:pPr>
            <a:r>
              <a:rPr lang="en-US" dirty="0">
                <a:hlinkClick r:id="rId5"/>
              </a:rPr>
              <a:t>https://github.com/ArthurParuzel/SpaceXDataScience/blob/main/2.%20Exploratory%20Data%20Analysis%20with%20(SQL%2C%20Matplotlib)/jupyter-labs-eda-dataviz.ipynb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551511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SpaceX Dataset was loaded into IBM DB2 database and analyzed using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EDA with SQL allowed to get insights from the data. SQL queries helped us answer following questions</a:t>
            </a:r>
          </a:p>
          <a:p>
            <a:pPr lvl="1">
              <a:lnSpc>
                <a:spcPct val="100000"/>
              </a:lnSpc>
              <a:spcBef>
                <a:spcPts val="1400"/>
              </a:spcBef>
            </a:pPr>
            <a:r>
              <a:rPr lang="en-US" sz="1600" i="0" dirty="0">
                <a:effectLst/>
                <a:latin typeface="-apple-system"/>
              </a:rPr>
              <a:t>The names of the unique launch sites in the space mission</a:t>
            </a:r>
          </a:p>
          <a:p>
            <a:pPr lvl="1">
              <a:lnSpc>
                <a:spcPct val="100000"/>
              </a:lnSpc>
              <a:spcBef>
                <a:spcPts val="1400"/>
              </a:spcBef>
            </a:pPr>
            <a:r>
              <a:rPr lang="en-US" sz="1600" i="0" dirty="0">
                <a:effectLst/>
                <a:latin typeface="-apple-system"/>
              </a:rPr>
              <a:t>The total payload mass carried by boosters launched by NASA (CRS)</a:t>
            </a:r>
          </a:p>
          <a:p>
            <a:pPr lvl="1">
              <a:lnSpc>
                <a:spcPct val="100000"/>
              </a:lnSpc>
              <a:spcBef>
                <a:spcPts val="1400"/>
              </a:spcBef>
            </a:pPr>
            <a:r>
              <a:rPr lang="en-US" sz="1600" i="0" dirty="0">
                <a:effectLst/>
                <a:latin typeface="-apple-system"/>
              </a:rPr>
              <a:t>Average payload mass carried by booster version F9 v1.1</a:t>
            </a:r>
          </a:p>
          <a:p>
            <a:pPr lvl="1">
              <a:lnSpc>
                <a:spcPct val="100000"/>
              </a:lnSpc>
              <a:spcBef>
                <a:spcPts val="1400"/>
              </a:spcBef>
            </a:pPr>
            <a:r>
              <a:rPr lang="en-US" sz="1600" dirty="0">
                <a:latin typeface="-apple-system"/>
              </a:rPr>
              <a:t>T</a:t>
            </a:r>
            <a:r>
              <a:rPr lang="en-US" sz="1600" i="0" dirty="0">
                <a:effectLst/>
                <a:latin typeface="-apple-system"/>
              </a:rPr>
              <a:t>he names of the boosters which have success in drone ship for specific payload range (4k-6k)</a:t>
            </a:r>
          </a:p>
          <a:p>
            <a:pPr lvl="1">
              <a:lnSpc>
                <a:spcPct val="100000"/>
              </a:lnSpc>
              <a:spcBef>
                <a:spcPts val="1400"/>
              </a:spcBef>
            </a:pPr>
            <a:r>
              <a:rPr lang="en-US" sz="1600" i="0" dirty="0">
                <a:effectLst/>
                <a:latin typeface="-apple-system"/>
              </a:rPr>
              <a:t>The total number of successful and failure mission outcomes</a:t>
            </a:r>
          </a:p>
          <a:p>
            <a:pPr lvl="1">
              <a:lnSpc>
                <a:spcPct val="100000"/>
              </a:lnSpc>
              <a:spcBef>
                <a:spcPts val="1400"/>
              </a:spcBef>
            </a:pPr>
            <a:r>
              <a:rPr lang="en-US" sz="1600" i="0" dirty="0">
                <a:effectLst/>
                <a:latin typeface="-apple-system"/>
              </a:rPr>
              <a:t>The names of the </a:t>
            </a:r>
            <a:r>
              <a:rPr lang="en-US" sz="1600" i="0" dirty="0" err="1">
                <a:effectLst/>
                <a:latin typeface="-apple-system"/>
              </a:rPr>
              <a:t>booster_versions</a:t>
            </a:r>
            <a:r>
              <a:rPr lang="en-US" sz="1600" i="0" dirty="0">
                <a:effectLst/>
                <a:latin typeface="-apple-system"/>
              </a:rPr>
              <a:t> which have carried the maximum payload mass</a:t>
            </a:r>
          </a:p>
          <a:p>
            <a:pPr lvl="1">
              <a:lnSpc>
                <a:spcPct val="100000"/>
              </a:lnSpc>
              <a:spcBef>
                <a:spcPts val="1400"/>
              </a:spcBef>
            </a:pPr>
            <a:r>
              <a:rPr lang="en-US" sz="1600" i="0" dirty="0">
                <a:effectLst/>
                <a:latin typeface="-apple-system"/>
              </a:rPr>
              <a:t>the failed </a:t>
            </a:r>
            <a:r>
              <a:rPr lang="en-US" sz="1600" i="0" dirty="0" err="1">
                <a:effectLst/>
                <a:latin typeface="-apple-system"/>
              </a:rPr>
              <a:t>landing_outcomes</a:t>
            </a:r>
            <a:r>
              <a:rPr lang="en-US" sz="1600" i="0" dirty="0">
                <a:effectLst/>
                <a:latin typeface="-apple-system"/>
              </a:rPr>
              <a:t> in drone ship, their booster versions, and launch site names for specific year</a:t>
            </a:r>
          </a:p>
          <a:p>
            <a:pPr lvl="1">
              <a:lnSpc>
                <a:spcPct val="100000"/>
              </a:lnSpc>
              <a:spcBef>
                <a:spcPts val="1400"/>
              </a:spcBef>
            </a:pPr>
            <a:r>
              <a:rPr lang="en-US" sz="1600" i="0" dirty="0">
                <a:effectLst/>
                <a:latin typeface="-apple-system"/>
              </a:rPr>
              <a:t>Rank and the count of all possibl</a:t>
            </a:r>
            <a:r>
              <a:rPr lang="en-US" sz="1600" dirty="0">
                <a:latin typeface="-apple-system"/>
              </a:rPr>
              <a:t>e </a:t>
            </a:r>
            <a:r>
              <a:rPr lang="en-US" sz="1600" i="0" dirty="0">
                <a:effectLst/>
                <a:latin typeface="-apple-system"/>
              </a:rPr>
              <a:t>landing outcomes (such as Failure (drone ship) or Success (ground pad)) </a:t>
            </a:r>
            <a:endParaRPr lang="en-US" sz="1600" dirty="0">
              <a:hlinkClick r:id="rId3"/>
            </a:endParaRPr>
          </a:p>
          <a:p>
            <a:pPr marL="0" indent="0">
              <a:buNone/>
            </a:pPr>
            <a:r>
              <a:rPr lang="en-US" sz="1800" dirty="0"/>
              <a:t>Link to Jupiter notebook with full SQL EDA </a:t>
            </a:r>
            <a:r>
              <a:rPr lang="en-US" sz="1800" dirty="0">
                <a:hlinkClick r:id="rId3"/>
              </a:rPr>
              <a:t>https://github.com/ArthurParuzel/SpaceXDataScience/blob/main/2.%20Exploratory%20Data%20Analysis%20with%20(SQL%2C%20Matplotlib)/jupyter-labs-eda-sql-coursera.ipynb</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981" y="1380966"/>
            <a:ext cx="10515600" cy="5477033"/>
          </a:xfrm>
          <a:prstGeom prst="rect">
            <a:avLst/>
          </a:prstGeom>
        </p:spPr>
        <p:txBody>
          <a:bodyPr>
            <a:noAutofit/>
          </a:bodyPr>
          <a:lstStyle/>
          <a:p>
            <a:pPr algn="l">
              <a:buFont typeface="Arial" panose="020B0604020202020204" pitchFamily="34" charset="0"/>
              <a:buChar char="•"/>
            </a:pPr>
            <a:r>
              <a:rPr lang="en-US" sz="1800" b="0" i="0" dirty="0">
                <a:solidFill>
                  <a:srgbClr val="292929"/>
                </a:solidFill>
                <a:effectLst/>
                <a:latin typeface="Abadi" panose="020B0604020104020204" pitchFamily="34" charset="0"/>
              </a:rPr>
              <a:t>All launch sites have been marked, and map objects such as markers, circles, lines to</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mark the success or failure of launches for each site have been added onto the folium map.</a:t>
            </a:r>
            <a:endParaRPr lang="en-US" sz="1800" dirty="0">
              <a:solidFill>
                <a:srgbClr val="292929"/>
              </a:solidFill>
              <a:latin typeface="Abadi" panose="020B0604020104020204" pitchFamily="34" charset="0"/>
            </a:endParaRPr>
          </a:p>
          <a:p>
            <a:pPr algn="l">
              <a:buFont typeface="Arial" panose="020B0604020202020204" pitchFamily="34" charset="0"/>
              <a:buChar char="•"/>
            </a:pPr>
            <a:r>
              <a:rPr lang="en-US" sz="1800" b="0" i="0" dirty="0">
                <a:solidFill>
                  <a:srgbClr val="292929"/>
                </a:solidFill>
                <a:effectLst/>
                <a:latin typeface="Abadi" panose="020B0604020104020204" pitchFamily="34" charset="0"/>
              </a:rPr>
              <a:t>We assigned the feature launch outcomes (failure or success) to class 0 and 1.i.e., 0</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for failure, and 1 for success.</a:t>
            </a:r>
            <a:endParaRPr lang="en-US" sz="1800" dirty="0">
              <a:solidFill>
                <a:srgbClr val="292929"/>
              </a:solidFill>
              <a:latin typeface="Abadi" panose="020B0604020104020204" pitchFamily="34" charset="0"/>
            </a:endParaRPr>
          </a:p>
          <a:p>
            <a:pPr algn="l">
              <a:buFont typeface="Arial" panose="020B0604020202020204" pitchFamily="34" charset="0"/>
              <a:buChar char="•"/>
            </a:pPr>
            <a:r>
              <a:rPr lang="en-US" sz="1800" b="0" i="0" dirty="0">
                <a:solidFill>
                  <a:srgbClr val="292929"/>
                </a:solidFill>
                <a:effectLst/>
                <a:latin typeface="Abadi" panose="020B0604020104020204" pitchFamily="34" charset="0"/>
              </a:rPr>
              <a:t>Using the color-labeled marker clusters, we identified which launch sites have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relatively high success rate.</a:t>
            </a:r>
            <a:endParaRPr lang="en-US" sz="1800" dirty="0">
              <a:solidFill>
                <a:srgbClr val="292929"/>
              </a:solidFill>
              <a:latin typeface="Abadi" panose="020B0604020104020204" pitchFamily="34" charset="0"/>
            </a:endParaRPr>
          </a:p>
          <a:p>
            <a:pPr algn="l">
              <a:buFont typeface="Arial" panose="020B0604020202020204" pitchFamily="34" charset="0"/>
              <a:buChar char="•"/>
            </a:pPr>
            <a:r>
              <a:rPr lang="en-US" sz="1800" b="0" i="0" dirty="0">
                <a:solidFill>
                  <a:srgbClr val="292929"/>
                </a:solidFill>
                <a:effectLst/>
                <a:latin typeface="Abadi" panose="020B0604020104020204" pitchFamily="34" charset="0"/>
              </a:rPr>
              <a:t>We calculated the distances between a launch site to its proximities. We answered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some question for instance:</a:t>
            </a:r>
          </a:p>
          <a:p>
            <a:pPr algn="l">
              <a:buFont typeface="Arial" panose="020B0604020202020204" pitchFamily="34" charset="0"/>
              <a:buChar char="•"/>
            </a:pPr>
            <a:r>
              <a:rPr lang="en-US" sz="1800" b="0" i="0" dirty="0">
                <a:effectLst/>
                <a:latin typeface="-apple-system"/>
              </a:rPr>
              <a:t>Are launch sites in close proximity to railways?</a:t>
            </a:r>
          </a:p>
          <a:p>
            <a:pPr algn="l">
              <a:buFont typeface="Arial" panose="020B0604020202020204" pitchFamily="34" charset="0"/>
              <a:buChar char="•"/>
            </a:pPr>
            <a:r>
              <a:rPr lang="en-US" sz="1800" b="0" i="0" dirty="0">
                <a:effectLst/>
                <a:latin typeface="-apple-system"/>
              </a:rPr>
              <a:t>Are launch sites in close proximity to highways?</a:t>
            </a:r>
          </a:p>
          <a:p>
            <a:pPr algn="l">
              <a:buFont typeface="Arial" panose="020B0604020202020204" pitchFamily="34" charset="0"/>
              <a:buChar char="•"/>
            </a:pPr>
            <a:r>
              <a:rPr lang="en-US" sz="1800" b="0" i="0" dirty="0">
                <a:effectLst/>
                <a:latin typeface="-apple-system"/>
              </a:rPr>
              <a:t>Are launch sites in close proximity to coastline?</a:t>
            </a:r>
          </a:p>
          <a:p>
            <a:pPr algn="l">
              <a:buFont typeface="Arial" panose="020B0604020202020204" pitchFamily="34" charset="0"/>
              <a:buChar char="•"/>
            </a:pPr>
            <a:r>
              <a:rPr lang="en-US" sz="1800" b="0" i="0" dirty="0">
                <a:effectLst/>
                <a:latin typeface="-apple-system"/>
              </a:rPr>
              <a:t>Do launch sites keep certain distance away from cities?</a:t>
            </a:r>
          </a:p>
          <a:p>
            <a:pPr marL="0" indent="0">
              <a:lnSpc>
                <a:spcPct val="100000"/>
              </a:lnSpc>
              <a:spcBef>
                <a:spcPts val="1400"/>
              </a:spcBef>
              <a:buNone/>
            </a:pPr>
            <a:r>
              <a:rPr lang="en-US" sz="1800" dirty="0"/>
              <a:t>Link to Jupiter notebook</a:t>
            </a:r>
          </a:p>
          <a:p>
            <a:pPr marL="0" indent="0">
              <a:lnSpc>
                <a:spcPct val="100000"/>
              </a:lnSpc>
              <a:spcBef>
                <a:spcPts val="1400"/>
              </a:spcBef>
              <a:buNone/>
            </a:pPr>
            <a:r>
              <a:rPr lang="en-US" sz="1800" dirty="0">
                <a:hlinkClick r:id="rId3"/>
              </a:rPr>
              <a:t>https://github.com/ArthurParuzel/SpaceXDataScience/blob/main/3.%20Dashboards%20with%20Plotly/lab_jupyter_launch_site_location.ipynb</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b="0" i="0" dirty="0">
                <a:solidFill>
                  <a:srgbClr val="292929"/>
                </a:solidFill>
                <a:effectLst/>
                <a:latin typeface="Abadi" panose="020B0604020104020204" pitchFamily="34" charset="0"/>
              </a:rPr>
              <a:t>We built an interactive dashboard with </a:t>
            </a:r>
            <a:r>
              <a:rPr lang="en-US" sz="1800" b="0" i="0" dirty="0" err="1">
                <a:solidFill>
                  <a:srgbClr val="292929"/>
                </a:solidFill>
                <a:effectLst/>
                <a:latin typeface="Abadi" panose="020B0604020104020204" pitchFamily="34" charset="0"/>
              </a:rPr>
              <a:t>Plotly</a:t>
            </a:r>
            <a:r>
              <a:rPr lang="en-US" sz="1800" b="0" i="0" dirty="0">
                <a:solidFill>
                  <a:srgbClr val="292929"/>
                </a:solidFill>
                <a:effectLst/>
                <a:latin typeface="Abadi" panose="020B0604020104020204" pitchFamily="34" charset="0"/>
              </a:rPr>
              <a:t> dash. It allowed us to observe correlation between certain dataset elements dynamically. </a:t>
            </a:r>
            <a:endParaRPr lang="en-US" sz="1800" dirty="0">
              <a:solidFill>
                <a:srgbClr val="292929"/>
              </a:solidFill>
              <a:latin typeface="Abadi" panose="020B0604020104020204" pitchFamily="34" charset="0"/>
            </a:endParaRPr>
          </a:p>
          <a:p>
            <a:pPr>
              <a:lnSpc>
                <a:spcPct val="100000"/>
              </a:lnSpc>
              <a:spcBef>
                <a:spcPts val="1400"/>
              </a:spcBef>
            </a:pPr>
            <a:r>
              <a:rPr lang="en-US" sz="1800" b="0" i="0" dirty="0">
                <a:solidFill>
                  <a:srgbClr val="292929"/>
                </a:solidFill>
                <a:effectLst/>
                <a:latin typeface="Abadi" panose="020B0604020104020204" pitchFamily="34" charset="0"/>
              </a:rPr>
              <a:t>We plotted pie charts showing the total launches by a certain sites. It can allow simple analysis and comparison between different sites. </a:t>
            </a:r>
            <a:endParaRPr lang="en-US" sz="1800" dirty="0">
              <a:solidFill>
                <a:srgbClr val="292929"/>
              </a:solidFill>
              <a:latin typeface="Abadi" panose="020B0604020104020204" pitchFamily="34" charset="0"/>
            </a:endParaRPr>
          </a:p>
          <a:p>
            <a:pPr>
              <a:lnSpc>
                <a:spcPct val="100000"/>
              </a:lnSpc>
              <a:spcBef>
                <a:spcPts val="1400"/>
              </a:spcBef>
            </a:pPr>
            <a:r>
              <a:rPr lang="en-US" sz="1800" b="0" i="0" dirty="0">
                <a:solidFill>
                  <a:srgbClr val="292929"/>
                </a:solidFill>
                <a:effectLst/>
                <a:latin typeface="Abadi" panose="020B0604020104020204" pitchFamily="34" charset="0"/>
              </a:rPr>
              <a:t>We plotted scatter graph showing the relationship with Outcome and Payload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Mass (Kg) for the different booster version.</a:t>
            </a:r>
            <a:r>
              <a:rPr lang="en-US" sz="1800" dirty="0"/>
              <a:t> This allowed us to compare flight results broken down to light, medium and heavy payloads against different booster versions.</a:t>
            </a:r>
            <a:br>
              <a:rPr lang="en-US" sz="1800" dirty="0"/>
            </a:br>
            <a:endParaRPr lang="en-US" sz="1800" dirty="0"/>
          </a:p>
          <a:p>
            <a:pPr>
              <a:lnSpc>
                <a:spcPct val="100000"/>
              </a:lnSpc>
              <a:spcBef>
                <a:spcPts val="1400"/>
              </a:spcBef>
            </a:pPr>
            <a:r>
              <a:rPr lang="en-US" sz="1800" dirty="0"/>
              <a:t>Link to Python </a:t>
            </a:r>
            <a:r>
              <a:rPr lang="en-US" sz="1800" dirty="0" err="1"/>
              <a:t>Plotly</a:t>
            </a:r>
            <a:r>
              <a:rPr lang="en-US" sz="1800" dirty="0"/>
              <a:t> server code running the dashboard can be found here</a:t>
            </a:r>
          </a:p>
          <a:p>
            <a:pPr marL="0" indent="0">
              <a:lnSpc>
                <a:spcPct val="100000"/>
              </a:lnSpc>
              <a:spcBef>
                <a:spcPts val="1400"/>
              </a:spcBef>
              <a:buNone/>
            </a:pPr>
            <a:r>
              <a:rPr lang="en-US" sz="1800" dirty="0">
                <a:hlinkClick r:id="rId3"/>
              </a:rPr>
              <a:t>https://github.com/ArthurParuzel/SpaceXDataScience/blob/main/3.%20Dashboards%20with%20Plotly/spacex_dash_app.py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1728"/>
            <a:ext cx="9745589" cy="4725235"/>
          </a:xfrm>
          <a:prstGeom prst="rect">
            <a:avLst/>
          </a:prstGeom>
        </p:spPr>
        <p:txBody>
          <a:bodyPr>
            <a:normAutofit/>
          </a:bodyPr>
          <a:lstStyle/>
          <a:p>
            <a:pPr>
              <a:lnSpc>
                <a:spcPct val="100000"/>
              </a:lnSpc>
              <a:spcBef>
                <a:spcPts val="1400"/>
              </a:spcBef>
            </a:pPr>
            <a:r>
              <a:rPr lang="en-US" sz="2000" b="0" i="0" dirty="0">
                <a:solidFill>
                  <a:srgbClr val="292929"/>
                </a:solidFill>
                <a:effectLst/>
                <a:latin typeface="Abadi" panose="020B0604020104020204" pitchFamily="34" charset="0"/>
              </a:rPr>
              <a:t>We loaded the data using </a:t>
            </a:r>
            <a:r>
              <a:rPr lang="en-US" sz="2000" b="0" i="0" dirty="0" err="1">
                <a:solidFill>
                  <a:srgbClr val="292929"/>
                </a:solidFill>
                <a:effectLst/>
                <a:latin typeface="Abadi" panose="020B0604020104020204" pitchFamily="34" charset="0"/>
              </a:rPr>
              <a:t>numpy</a:t>
            </a:r>
            <a:r>
              <a:rPr lang="en-US" sz="2000" b="0" i="0" dirty="0">
                <a:solidFill>
                  <a:srgbClr val="292929"/>
                </a:solidFill>
                <a:effectLst/>
                <a:latin typeface="Abadi" panose="020B0604020104020204" pitchFamily="34" charset="0"/>
              </a:rPr>
              <a:t> and pandas, transformed the data, split our</a:t>
            </a:r>
            <a:br>
              <a:rPr lang="en-US" sz="2000" b="0" i="0" dirty="0">
                <a:solidFill>
                  <a:srgbClr val="292929"/>
                </a:solidFill>
                <a:effectLst/>
                <a:latin typeface="Abadi" panose="020B0604020104020204" pitchFamily="34" charset="0"/>
              </a:rPr>
            </a:br>
            <a:r>
              <a:rPr lang="en-US" sz="2000" b="0" i="0" dirty="0">
                <a:solidFill>
                  <a:srgbClr val="292929"/>
                </a:solidFill>
                <a:effectLst/>
                <a:latin typeface="Abadi" panose="020B0604020104020204" pitchFamily="34" charset="0"/>
              </a:rPr>
              <a:t>data into training and testing.</a:t>
            </a:r>
          </a:p>
          <a:p>
            <a:pPr>
              <a:lnSpc>
                <a:spcPct val="100000"/>
              </a:lnSpc>
              <a:spcBef>
                <a:spcPts val="1400"/>
              </a:spcBef>
            </a:pPr>
            <a:r>
              <a:rPr lang="en-US" sz="2000" b="0" i="0" dirty="0">
                <a:solidFill>
                  <a:srgbClr val="292929"/>
                </a:solidFill>
                <a:effectLst/>
                <a:latin typeface="Abadi" panose="020B0604020104020204" pitchFamily="34" charset="0"/>
              </a:rPr>
              <a:t>We built different machine learning models and tune different</a:t>
            </a:r>
            <a:br>
              <a:rPr lang="en-US" sz="2000" b="0" i="0" dirty="0">
                <a:solidFill>
                  <a:srgbClr val="292929"/>
                </a:solidFill>
                <a:effectLst/>
                <a:latin typeface="Abadi" panose="020B0604020104020204" pitchFamily="34" charset="0"/>
              </a:rPr>
            </a:br>
            <a:r>
              <a:rPr lang="en-US" sz="2000" b="0" i="0" dirty="0">
                <a:solidFill>
                  <a:srgbClr val="292929"/>
                </a:solidFill>
                <a:effectLst/>
                <a:latin typeface="Abadi" panose="020B0604020104020204" pitchFamily="34" charset="0"/>
              </a:rPr>
              <a:t>hyperparameters using </a:t>
            </a:r>
            <a:r>
              <a:rPr lang="en-US" sz="2000" b="0" i="0" dirty="0" err="1">
                <a:solidFill>
                  <a:srgbClr val="292929"/>
                </a:solidFill>
                <a:effectLst/>
                <a:latin typeface="Abadi" panose="020B0604020104020204" pitchFamily="34" charset="0"/>
              </a:rPr>
              <a:t>GridSearchCV</a:t>
            </a:r>
            <a:r>
              <a:rPr lang="en-US" sz="2000" b="0" i="0" dirty="0">
                <a:solidFill>
                  <a:srgbClr val="292929"/>
                </a:solidFill>
                <a:effectLst/>
                <a:latin typeface="Abadi" panose="020B0604020104020204" pitchFamily="34" charset="0"/>
              </a:rPr>
              <a:t>.</a:t>
            </a:r>
          </a:p>
          <a:p>
            <a:pPr>
              <a:lnSpc>
                <a:spcPct val="100000"/>
              </a:lnSpc>
              <a:spcBef>
                <a:spcPts val="1400"/>
              </a:spcBef>
            </a:pPr>
            <a:r>
              <a:rPr lang="en-US" sz="2000" b="0" i="0" dirty="0">
                <a:solidFill>
                  <a:srgbClr val="292929"/>
                </a:solidFill>
                <a:effectLst/>
                <a:latin typeface="Abadi" panose="020B0604020104020204" pitchFamily="34" charset="0"/>
              </a:rPr>
              <a:t>We used accuracy as the metric for our model, improved the model using</a:t>
            </a:r>
            <a:br>
              <a:rPr lang="en-US" sz="2000" b="0" i="0" dirty="0">
                <a:solidFill>
                  <a:srgbClr val="292929"/>
                </a:solidFill>
                <a:effectLst/>
                <a:latin typeface="Abadi" panose="020B0604020104020204" pitchFamily="34" charset="0"/>
              </a:rPr>
            </a:br>
            <a:r>
              <a:rPr lang="en-US" sz="2000" b="0" i="0" dirty="0">
                <a:solidFill>
                  <a:srgbClr val="292929"/>
                </a:solidFill>
                <a:effectLst/>
                <a:latin typeface="Abadi" panose="020B0604020104020204" pitchFamily="34" charset="0"/>
              </a:rPr>
              <a:t>feature engineering and algorithm tuning.</a:t>
            </a:r>
          </a:p>
          <a:p>
            <a:pPr>
              <a:lnSpc>
                <a:spcPct val="100000"/>
              </a:lnSpc>
              <a:spcBef>
                <a:spcPts val="1400"/>
              </a:spcBef>
            </a:pPr>
            <a:r>
              <a:rPr lang="en-US" sz="2000" b="0" i="0" dirty="0">
                <a:solidFill>
                  <a:srgbClr val="292929"/>
                </a:solidFill>
                <a:effectLst/>
                <a:latin typeface="Abadi" panose="020B0604020104020204" pitchFamily="34" charset="0"/>
              </a:rPr>
              <a:t>We found the best performing classification model.</a:t>
            </a:r>
            <a:r>
              <a:rPr lang="en-US" sz="2000" dirty="0"/>
              <a:t> </a:t>
            </a:r>
            <a:br>
              <a:rPr lang="en-US" sz="2000" dirty="0"/>
            </a:br>
            <a:endParaRPr lang="en-US" sz="2000" dirty="0"/>
          </a:p>
          <a:p>
            <a:pPr marL="0" indent="0">
              <a:lnSpc>
                <a:spcPct val="100000"/>
              </a:lnSpc>
              <a:spcBef>
                <a:spcPts val="1400"/>
              </a:spcBef>
              <a:buNone/>
            </a:pPr>
            <a:r>
              <a:rPr lang="en-US" sz="2000" dirty="0"/>
              <a:t>Link to Jupiter notebook can be found here</a:t>
            </a:r>
          </a:p>
          <a:p>
            <a:pPr marL="0" indent="0">
              <a:lnSpc>
                <a:spcPct val="100000"/>
              </a:lnSpc>
              <a:spcBef>
                <a:spcPts val="1400"/>
              </a:spcBef>
              <a:buNone/>
            </a:pPr>
            <a:r>
              <a:rPr lang="en-US" sz="2000" dirty="0">
                <a:hlinkClick r:id="rId3"/>
              </a:rPr>
              <a:t>https://github.com/ArthurParuzel/SpaceXDataScience/blob/main/5.%20Final%20Report%20and%20findings/SpaceX_Machine%20Learning%20Prediction_Part_5%20CLOUD.ipynb</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7987" y="1758144"/>
            <a:ext cx="4409768" cy="3811588"/>
          </a:xfrm>
          <a:prstGeom prst="rect">
            <a:avLst/>
          </a:prstGeom>
        </p:spPr>
        <p:txBody>
          <a:bodyPr>
            <a:normAutofit/>
          </a:bodyPr>
          <a:lstStyle/>
          <a:p>
            <a:pPr marL="0" indent="0">
              <a:lnSpc>
                <a:spcPct val="100000"/>
              </a:lnSpc>
              <a:spcBef>
                <a:spcPts val="1400"/>
              </a:spcBef>
              <a:buNone/>
            </a:pPr>
            <a:r>
              <a:rPr lang="en-US" sz="2400" b="0" i="0" dirty="0">
                <a:solidFill>
                  <a:srgbClr val="292929"/>
                </a:solidFill>
                <a:effectLst/>
                <a:latin typeface="Abadi" panose="020B0604020104020204" pitchFamily="34" charset="0"/>
              </a:rPr>
              <a:t>From the plot, we found that the larger the flight amount at a launch site, the greater</a:t>
            </a:r>
            <a:br>
              <a:rPr lang="en-US" sz="2400" b="0" i="0" dirty="0">
                <a:solidFill>
                  <a:srgbClr val="292929"/>
                </a:solidFill>
                <a:effectLst/>
                <a:latin typeface="Abadi" panose="020B0604020104020204" pitchFamily="34" charset="0"/>
              </a:rPr>
            </a:br>
            <a:r>
              <a:rPr lang="en-US" sz="2400" b="0" i="0" dirty="0">
                <a:solidFill>
                  <a:srgbClr val="292929"/>
                </a:solidFill>
                <a:effectLst/>
                <a:latin typeface="Abadi" panose="020B0604020104020204" pitchFamily="34" charset="0"/>
              </a:rPr>
              <a:t>the success rate at a launch site.</a:t>
            </a:r>
            <a:r>
              <a:rPr lang="en-US" sz="2000" dirty="0"/>
              <a:t> </a:t>
            </a:r>
            <a:br>
              <a:rPr lang="en-US" sz="2000" dirty="0"/>
            </a:b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945F7EB-A624-49AF-9AB3-26313C3F7490}"/>
              </a:ext>
            </a:extLst>
          </p:cNvPr>
          <p:cNvPicPr>
            <a:picLocks noChangeAspect="1"/>
          </p:cNvPicPr>
          <p:nvPr/>
        </p:nvPicPr>
        <p:blipFill>
          <a:blip r:embed="rId3"/>
          <a:stretch>
            <a:fillRect/>
          </a:stretch>
        </p:blipFill>
        <p:spPr>
          <a:xfrm>
            <a:off x="4725454" y="1430594"/>
            <a:ext cx="6930217" cy="54274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7127" y="1435317"/>
            <a:ext cx="3932238" cy="3811588"/>
          </a:xfrm>
          <a:prstGeom prst="rect">
            <a:avLst/>
          </a:prstGeom>
        </p:spPr>
        <p:txBody>
          <a:bodyPr>
            <a:normAutofit/>
          </a:bodyPr>
          <a:lstStyle/>
          <a:p>
            <a:pPr marL="0" indent="0">
              <a:lnSpc>
                <a:spcPct val="100000"/>
              </a:lnSpc>
              <a:spcBef>
                <a:spcPts val="1400"/>
              </a:spcBef>
              <a:buNone/>
            </a:pPr>
            <a:r>
              <a:rPr lang="en-US" sz="2000" b="0" i="0" dirty="0">
                <a:solidFill>
                  <a:srgbClr val="292929"/>
                </a:solidFill>
                <a:effectLst/>
                <a:latin typeface="Abadi" panose="020B0604020104020204" pitchFamily="34" charset="0"/>
              </a:rPr>
              <a:t>From the plot, we found that the greater the payload mass for the launch sites KSC LC 39A and CCAFS SLC 40 the higher the success rate for the rocket.</a:t>
            </a:r>
          </a:p>
          <a:p>
            <a:pPr marL="0" indent="0">
              <a:lnSpc>
                <a:spcPct val="100000"/>
              </a:lnSpc>
              <a:spcBef>
                <a:spcPts val="1400"/>
              </a:spcBef>
              <a:buNone/>
            </a:pPr>
            <a:r>
              <a:rPr lang="en-US" sz="2000" dirty="0">
                <a:solidFill>
                  <a:srgbClr val="292929"/>
                </a:solidFill>
                <a:latin typeface="Abadi" panose="020B0604020104020204" pitchFamily="34" charset="0"/>
              </a:rPr>
              <a:t>KSC LC 39A site has majority of the failures for the mid range of payload, between 5000 and 7500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65E8D47-0F45-4D78-AC7C-F742A60208A3}"/>
              </a:ext>
            </a:extLst>
          </p:cNvPr>
          <p:cNvPicPr>
            <a:picLocks noChangeAspect="1"/>
          </p:cNvPicPr>
          <p:nvPr/>
        </p:nvPicPr>
        <p:blipFill>
          <a:blip r:embed="rId3"/>
          <a:stretch>
            <a:fillRect/>
          </a:stretch>
        </p:blipFill>
        <p:spPr>
          <a:xfrm>
            <a:off x="5050705" y="1291472"/>
            <a:ext cx="6685666" cy="52224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7779" y="1407427"/>
            <a:ext cx="4320463" cy="4069546"/>
          </a:xfrm>
          <a:prstGeom prst="rect">
            <a:avLst/>
          </a:prstGeom>
        </p:spPr>
        <p:txBody>
          <a:bodyPr>
            <a:normAutofit/>
          </a:bodyPr>
          <a:lstStyle/>
          <a:p>
            <a:pPr marL="0" indent="0">
              <a:lnSpc>
                <a:spcPct val="100000"/>
              </a:lnSpc>
              <a:spcBef>
                <a:spcPts val="1400"/>
              </a:spcBef>
              <a:buNone/>
            </a:pPr>
            <a:r>
              <a:rPr lang="en-US" sz="1800" b="0" i="0" dirty="0">
                <a:solidFill>
                  <a:srgbClr val="000000"/>
                </a:solidFill>
                <a:effectLst/>
                <a:latin typeface="Abadi" panose="020B0604020104020204" pitchFamily="34" charset="0"/>
              </a:rPr>
              <a:t>From the plot, we can see that ES-L1, EO, HEO, SSO,VLEO had the most success</a:t>
            </a:r>
            <a:br>
              <a:rPr lang="en-US" sz="1800" b="0" i="0" dirty="0">
                <a:solidFill>
                  <a:srgbClr val="000000"/>
                </a:solidFill>
                <a:effectLst/>
                <a:latin typeface="Abadi" panose="020B0604020104020204" pitchFamily="34" charset="0"/>
              </a:rPr>
            </a:br>
            <a:r>
              <a:rPr lang="en-US" sz="1800" b="0" i="0" dirty="0">
                <a:solidFill>
                  <a:srgbClr val="000000"/>
                </a:solidFill>
                <a:effectLst/>
                <a:latin typeface="Abadi" panose="020B0604020104020204" pitchFamily="34" charset="0"/>
              </a:rPr>
              <a:t>rate.</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F3F04DD-A7B6-45E2-A7CD-D265037C12E9}"/>
              </a:ext>
            </a:extLst>
          </p:cNvPr>
          <p:cNvPicPr>
            <a:picLocks noChangeAspect="1"/>
          </p:cNvPicPr>
          <p:nvPr/>
        </p:nvPicPr>
        <p:blipFill>
          <a:blip r:embed="rId3"/>
          <a:stretch>
            <a:fillRect/>
          </a:stretch>
        </p:blipFill>
        <p:spPr>
          <a:xfrm>
            <a:off x="5346323" y="1407427"/>
            <a:ext cx="6540877" cy="53025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9392084" cy="8714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35FC16D-245E-4932-B47A-946E40626375}"/>
              </a:ext>
            </a:extLst>
          </p:cNvPr>
          <p:cNvPicPr>
            <a:picLocks noChangeAspect="1"/>
          </p:cNvPicPr>
          <p:nvPr/>
        </p:nvPicPr>
        <p:blipFill>
          <a:blip r:embed="rId3"/>
          <a:stretch>
            <a:fillRect/>
          </a:stretch>
        </p:blipFill>
        <p:spPr>
          <a:xfrm>
            <a:off x="0" y="3241257"/>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788010" cy="8649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D374BE2-A244-4C13-BDF0-455E8342639D}"/>
              </a:ext>
            </a:extLst>
          </p:cNvPr>
          <p:cNvPicPr>
            <a:picLocks noChangeAspect="1"/>
          </p:cNvPicPr>
          <p:nvPr/>
        </p:nvPicPr>
        <p:blipFill>
          <a:blip r:embed="rId3"/>
          <a:stretch>
            <a:fillRect/>
          </a:stretch>
        </p:blipFill>
        <p:spPr>
          <a:xfrm>
            <a:off x="0" y="3175270"/>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62FCA9A7-584F-4AF5-84F8-A62BF41CD803}"/>
              </a:ext>
            </a:extLst>
          </p:cNvPr>
          <p:cNvPicPr>
            <a:picLocks noChangeAspect="1"/>
          </p:cNvPicPr>
          <p:nvPr/>
        </p:nvPicPr>
        <p:blipFill>
          <a:blip r:embed="rId3"/>
          <a:stretch>
            <a:fillRect/>
          </a:stretch>
        </p:blipFill>
        <p:spPr>
          <a:xfrm>
            <a:off x="5817663" y="163319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306EC4F-AB7B-4C06-8A13-3A384416D8A4}"/>
              </a:ext>
            </a:extLst>
          </p:cNvPr>
          <p:cNvPicPr>
            <a:picLocks noChangeAspect="1"/>
          </p:cNvPicPr>
          <p:nvPr/>
        </p:nvPicPr>
        <p:blipFill>
          <a:blip r:embed="rId3"/>
          <a:stretch>
            <a:fillRect/>
          </a:stretch>
        </p:blipFill>
        <p:spPr>
          <a:xfrm>
            <a:off x="4760075" y="1705359"/>
            <a:ext cx="6525536" cy="1524213"/>
          </a:xfrm>
          <a:prstGeom prst="rect">
            <a:avLst/>
          </a:prstGeom>
        </p:spPr>
      </p:pic>
      <p:pic>
        <p:nvPicPr>
          <p:cNvPr id="8" name="Picture 7">
            <a:extLst>
              <a:ext uri="{FF2B5EF4-FFF2-40B4-BE49-F238E27FC236}">
                <a16:creationId xmlns:a16="http://schemas.microsoft.com/office/drawing/2014/main" id="{61E48EE3-8DEC-4899-8551-B81C3C950800}"/>
              </a:ext>
            </a:extLst>
          </p:cNvPr>
          <p:cNvPicPr>
            <a:picLocks noChangeAspect="1"/>
          </p:cNvPicPr>
          <p:nvPr/>
        </p:nvPicPr>
        <p:blipFill>
          <a:blip r:embed="rId4"/>
          <a:stretch>
            <a:fillRect/>
          </a:stretch>
        </p:blipFill>
        <p:spPr>
          <a:xfrm>
            <a:off x="4760075" y="3229572"/>
            <a:ext cx="2734057" cy="17242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111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340DC93-0E36-4D76-9087-FA8A127C0885}"/>
              </a:ext>
            </a:extLst>
          </p:cNvPr>
          <p:cNvPicPr>
            <a:picLocks noChangeAspect="1"/>
          </p:cNvPicPr>
          <p:nvPr/>
        </p:nvPicPr>
        <p:blipFill>
          <a:blip r:embed="rId3"/>
          <a:stretch>
            <a:fillRect/>
          </a:stretch>
        </p:blipFill>
        <p:spPr>
          <a:xfrm>
            <a:off x="3738234" y="2296081"/>
            <a:ext cx="8164064" cy="1705213"/>
          </a:xfrm>
          <a:prstGeom prst="rect">
            <a:avLst/>
          </a:prstGeom>
        </p:spPr>
      </p:pic>
      <p:pic>
        <p:nvPicPr>
          <p:cNvPr id="8" name="Picture 7">
            <a:extLst>
              <a:ext uri="{FF2B5EF4-FFF2-40B4-BE49-F238E27FC236}">
                <a16:creationId xmlns:a16="http://schemas.microsoft.com/office/drawing/2014/main" id="{7EA51FBA-5D62-4C6E-AB4F-D286FB5D96B2}"/>
              </a:ext>
            </a:extLst>
          </p:cNvPr>
          <p:cNvPicPr>
            <a:picLocks noChangeAspect="1"/>
          </p:cNvPicPr>
          <p:nvPr/>
        </p:nvPicPr>
        <p:blipFill>
          <a:blip r:embed="rId4"/>
          <a:stretch>
            <a:fillRect/>
          </a:stretch>
        </p:blipFill>
        <p:spPr>
          <a:xfrm>
            <a:off x="3738234" y="4001294"/>
            <a:ext cx="1724266" cy="10764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FD9B47-F600-4E7E-B36B-745A06AAD990}"/>
              </a:ext>
            </a:extLst>
          </p:cNvPr>
          <p:cNvPicPr>
            <a:picLocks noChangeAspect="1"/>
          </p:cNvPicPr>
          <p:nvPr/>
        </p:nvPicPr>
        <p:blipFill>
          <a:blip r:embed="rId3"/>
          <a:stretch>
            <a:fillRect/>
          </a:stretch>
        </p:blipFill>
        <p:spPr>
          <a:xfrm>
            <a:off x="854853" y="2311856"/>
            <a:ext cx="11079121" cy="1733792"/>
          </a:xfrm>
          <a:prstGeom prst="rect">
            <a:avLst/>
          </a:prstGeom>
        </p:spPr>
      </p:pic>
      <p:pic>
        <p:nvPicPr>
          <p:cNvPr id="8" name="Picture 7">
            <a:extLst>
              <a:ext uri="{FF2B5EF4-FFF2-40B4-BE49-F238E27FC236}">
                <a16:creationId xmlns:a16="http://schemas.microsoft.com/office/drawing/2014/main" id="{762A28F8-8338-4D43-B11B-B8A398EE6108}"/>
              </a:ext>
            </a:extLst>
          </p:cNvPr>
          <p:cNvPicPr>
            <a:picLocks noChangeAspect="1"/>
          </p:cNvPicPr>
          <p:nvPr/>
        </p:nvPicPr>
        <p:blipFill>
          <a:blip r:embed="rId4"/>
          <a:stretch>
            <a:fillRect/>
          </a:stretch>
        </p:blipFill>
        <p:spPr>
          <a:xfrm>
            <a:off x="854853" y="4045648"/>
            <a:ext cx="2534004" cy="6763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AD1D08E-D3FA-4249-92BD-2F7305D92878}"/>
              </a:ext>
            </a:extLst>
          </p:cNvPr>
          <p:cNvPicPr>
            <a:picLocks noChangeAspect="1"/>
          </p:cNvPicPr>
          <p:nvPr/>
        </p:nvPicPr>
        <p:blipFill>
          <a:blip r:embed="rId3"/>
          <a:stretch>
            <a:fillRect/>
          </a:stretch>
        </p:blipFill>
        <p:spPr>
          <a:xfrm>
            <a:off x="959249" y="2495419"/>
            <a:ext cx="11060068" cy="1867161"/>
          </a:xfrm>
          <a:prstGeom prst="rect">
            <a:avLst/>
          </a:prstGeom>
        </p:spPr>
      </p:pic>
      <p:pic>
        <p:nvPicPr>
          <p:cNvPr id="8" name="Picture 7">
            <a:extLst>
              <a:ext uri="{FF2B5EF4-FFF2-40B4-BE49-F238E27FC236}">
                <a16:creationId xmlns:a16="http://schemas.microsoft.com/office/drawing/2014/main" id="{9ACA4DDC-1D81-488F-89D8-10914CD80869}"/>
              </a:ext>
            </a:extLst>
          </p:cNvPr>
          <p:cNvPicPr>
            <a:picLocks noChangeAspect="1"/>
          </p:cNvPicPr>
          <p:nvPr/>
        </p:nvPicPr>
        <p:blipFill>
          <a:blip r:embed="rId4"/>
          <a:stretch>
            <a:fillRect/>
          </a:stretch>
        </p:blipFill>
        <p:spPr>
          <a:xfrm>
            <a:off x="959249" y="4336952"/>
            <a:ext cx="2419688" cy="6954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E90113A-ECA0-49C7-BEEB-DD1987E88F98}"/>
              </a:ext>
            </a:extLst>
          </p:cNvPr>
          <p:cNvPicPr>
            <a:picLocks noChangeAspect="1"/>
          </p:cNvPicPr>
          <p:nvPr/>
        </p:nvPicPr>
        <p:blipFill>
          <a:blip r:embed="rId3"/>
          <a:stretch>
            <a:fillRect/>
          </a:stretch>
        </p:blipFill>
        <p:spPr>
          <a:xfrm>
            <a:off x="949092" y="2462078"/>
            <a:ext cx="11079121" cy="1933845"/>
          </a:xfrm>
          <a:prstGeom prst="rect">
            <a:avLst/>
          </a:prstGeom>
        </p:spPr>
      </p:pic>
      <p:pic>
        <p:nvPicPr>
          <p:cNvPr id="8" name="Picture 7">
            <a:extLst>
              <a:ext uri="{FF2B5EF4-FFF2-40B4-BE49-F238E27FC236}">
                <a16:creationId xmlns:a16="http://schemas.microsoft.com/office/drawing/2014/main" id="{9B3699A4-6643-4B1F-ACAB-3614394A0DB1}"/>
              </a:ext>
            </a:extLst>
          </p:cNvPr>
          <p:cNvPicPr>
            <a:picLocks noChangeAspect="1"/>
          </p:cNvPicPr>
          <p:nvPr/>
        </p:nvPicPr>
        <p:blipFill>
          <a:blip r:embed="rId4"/>
          <a:stretch>
            <a:fillRect/>
          </a:stretch>
        </p:blipFill>
        <p:spPr>
          <a:xfrm>
            <a:off x="949092" y="4395922"/>
            <a:ext cx="1905266" cy="6096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B5C73B1-1093-4CBC-9F6E-7F14767B1043}"/>
              </a:ext>
            </a:extLst>
          </p:cNvPr>
          <p:cNvPicPr>
            <a:picLocks noChangeAspect="1"/>
          </p:cNvPicPr>
          <p:nvPr/>
        </p:nvPicPr>
        <p:blipFill>
          <a:blip r:embed="rId3"/>
          <a:stretch>
            <a:fillRect/>
          </a:stretch>
        </p:blipFill>
        <p:spPr>
          <a:xfrm>
            <a:off x="0" y="2569423"/>
            <a:ext cx="12192000" cy="1541775"/>
          </a:xfrm>
          <a:prstGeom prst="rect">
            <a:avLst/>
          </a:prstGeom>
        </p:spPr>
      </p:pic>
      <p:pic>
        <p:nvPicPr>
          <p:cNvPr id="7" name="Picture 6">
            <a:extLst>
              <a:ext uri="{FF2B5EF4-FFF2-40B4-BE49-F238E27FC236}">
                <a16:creationId xmlns:a16="http://schemas.microsoft.com/office/drawing/2014/main" id="{DDE960C6-D6A8-46F1-9057-DAC0320224CF}"/>
              </a:ext>
            </a:extLst>
          </p:cNvPr>
          <p:cNvPicPr>
            <a:picLocks noChangeAspect="1"/>
          </p:cNvPicPr>
          <p:nvPr/>
        </p:nvPicPr>
        <p:blipFill>
          <a:blip r:embed="rId4"/>
          <a:stretch>
            <a:fillRect/>
          </a:stretch>
        </p:blipFill>
        <p:spPr>
          <a:xfrm>
            <a:off x="0" y="4091781"/>
            <a:ext cx="1924319" cy="15146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1858"/>
            <a:ext cx="10445596" cy="4949125"/>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Aggregation using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Aggregation using web scraping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using SQL and IBM DB2</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Python and Matplotlib/Seaborn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Python and </a:t>
            </a:r>
            <a:r>
              <a:rPr lang="en-US" sz="1800" dirty="0" err="1">
                <a:solidFill>
                  <a:schemeClr val="accent3">
                    <a:lumMod val="25000"/>
                  </a:schemeClr>
                </a:solidFill>
                <a:latin typeface="Abadi" panose="020B0604020104020204" pitchFamily="34" charset="0"/>
              </a:rPr>
              <a:t>Plotly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Modelling and Prediction </a:t>
            </a:r>
          </a:p>
          <a:p>
            <a:pPr lvl="2">
              <a:lnSpc>
                <a:spcPct val="100000"/>
              </a:lnSpc>
              <a:spcBef>
                <a:spcPts val="1400"/>
              </a:spcBef>
            </a:pPr>
            <a:r>
              <a:rPr lang="en-US" sz="1400" dirty="0">
                <a:solidFill>
                  <a:schemeClr val="accent3">
                    <a:lumMod val="25000"/>
                  </a:schemeClr>
                </a:solidFill>
                <a:latin typeface="Abadi" panose="020B0604020104020204" pitchFamily="34" charset="0"/>
              </a:rPr>
              <a:t>Supervised machine learning algorithms: K-Nearest Neighbors, Tree, Supported Vector Machine, 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Model Optimization using Grid Search and scoring: F1</a:t>
            </a:r>
          </a:p>
          <a:p>
            <a:pPr lvl="1">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C116599-CB6B-4DB7-BEF4-DC6FFBEF1B77}"/>
              </a:ext>
            </a:extLst>
          </p:cNvPr>
          <p:cNvPicPr>
            <a:picLocks noChangeAspect="1"/>
          </p:cNvPicPr>
          <p:nvPr/>
        </p:nvPicPr>
        <p:blipFill>
          <a:blip r:embed="rId3"/>
          <a:stretch>
            <a:fillRect/>
          </a:stretch>
        </p:blipFill>
        <p:spPr>
          <a:xfrm>
            <a:off x="913677" y="2694503"/>
            <a:ext cx="10364646" cy="1724266"/>
          </a:xfrm>
          <a:prstGeom prst="rect">
            <a:avLst/>
          </a:prstGeom>
        </p:spPr>
      </p:pic>
      <p:pic>
        <p:nvPicPr>
          <p:cNvPr id="8" name="Picture 7">
            <a:extLst>
              <a:ext uri="{FF2B5EF4-FFF2-40B4-BE49-F238E27FC236}">
                <a16:creationId xmlns:a16="http://schemas.microsoft.com/office/drawing/2014/main" id="{1CB37382-1046-40FA-81A2-7698C136AB3F}"/>
              </a:ext>
            </a:extLst>
          </p:cNvPr>
          <p:cNvPicPr>
            <a:picLocks noChangeAspect="1"/>
          </p:cNvPicPr>
          <p:nvPr/>
        </p:nvPicPr>
        <p:blipFill>
          <a:blip r:embed="rId4"/>
          <a:stretch>
            <a:fillRect/>
          </a:stretch>
        </p:blipFill>
        <p:spPr>
          <a:xfrm>
            <a:off x="913677" y="4399125"/>
            <a:ext cx="3372321" cy="12193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D8B813E-7482-488D-85A9-BF8FD8441979}"/>
              </a:ext>
            </a:extLst>
          </p:cNvPr>
          <p:cNvPicPr>
            <a:picLocks noChangeAspect="1"/>
          </p:cNvPicPr>
          <p:nvPr/>
        </p:nvPicPr>
        <p:blipFill>
          <a:blip r:embed="rId3"/>
          <a:stretch>
            <a:fillRect/>
          </a:stretch>
        </p:blipFill>
        <p:spPr>
          <a:xfrm>
            <a:off x="74509" y="2481705"/>
            <a:ext cx="12117491" cy="1724266"/>
          </a:xfrm>
          <a:prstGeom prst="rect">
            <a:avLst/>
          </a:prstGeom>
        </p:spPr>
      </p:pic>
      <p:pic>
        <p:nvPicPr>
          <p:cNvPr id="8" name="Picture 7">
            <a:extLst>
              <a:ext uri="{FF2B5EF4-FFF2-40B4-BE49-F238E27FC236}">
                <a16:creationId xmlns:a16="http://schemas.microsoft.com/office/drawing/2014/main" id="{5522CC34-9B04-43F0-8E87-2DB7A613F082}"/>
              </a:ext>
            </a:extLst>
          </p:cNvPr>
          <p:cNvPicPr>
            <a:picLocks noChangeAspect="1"/>
          </p:cNvPicPr>
          <p:nvPr/>
        </p:nvPicPr>
        <p:blipFill>
          <a:blip r:embed="rId4"/>
          <a:stretch>
            <a:fillRect/>
          </a:stretch>
        </p:blipFill>
        <p:spPr>
          <a:xfrm>
            <a:off x="74509" y="4196518"/>
            <a:ext cx="1981477" cy="18290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71642F2-EC2B-444D-9502-778F8738F1A2}"/>
              </a:ext>
            </a:extLst>
          </p:cNvPr>
          <p:cNvPicPr>
            <a:picLocks noChangeAspect="1"/>
          </p:cNvPicPr>
          <p:nvPr/>
        </p:nvPicPr>
        <p:blipFill>
          <a:blip r:embed="rId3"/>
          <a:stretch>
            <a:fillRect/>
          </a:stretch>
        </p:blipFill>
        <p:spPr>
          <a:xfrm>
            <a:off x="0" y="2750195"/>
            <a:ext cx="12192000" cy="1612882"/>
          </a:xfrm>
          <a:prstGeom prst="rect">
            <a:avLst/>
          </a:prstGeom>
        </p:spPr>
      </p:pic>
      <p:pic>
        <p:nvPicPr>
          <p:cNvPr id="8" name="Picture 7">
            <a:extLst>
              <a:ext uri="{FF2B5EF4-FFF2-40B4-BE49-F238E27FC236}">
                <a16:creationId xmlns:a16="http://schemas.microsoft.com/office/drawing/2014/main" id="{7C7B1CD5-C97C-4789-BE52-3B6A90C83E1F}"/>
              </a:ext>
            </a:extLst>
          </p:cNvPr>
          <p:cNvPicPr>
            <a:picLocks noChangeAspect="1"/>
          </p:cNvPicPr>
          <p:nvPr/>
        </p:nvPicPr>
        <p:blipFill>
          <a:blip r:embed="rId4"/>
          <a:stretch>
            <a:fillRect/>
          </a:stretch>
        </p:blipFill>
        <p:spPr>
          <a:xfrm>
            <a:off x="0" y="4363077"/>
            <a:ext cx="3277057" cy="100026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6456" y="143524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3749022-48CB-4FD1-98C1-8B5DA5F8C8E0}"/>
              </a:ext>
            </a:extLst>
          </p:cNvPr>
          <p:cNvPicPr>
            <a:picLocks noChangeAspect="1"/>
          </p:cNvPicPr>
          <p:nvPr/>
        </p:nvPicPr>
        <p:blipFill>
          <a:blip r:embed="rId3"/>
          <a:stretch>
            <a:fillRect/>
          </a:stretch>
        </p:blipFill>
        <p:spPr>
          <a:xfrm>
            <a:off x="65988" y="2561680"/>
            <a:ext cx="12192000" cy="1389687"/>
          </a:xfrm>
          <a:prstGeom prst="rect">
            <a:avLst/>
          </a:prstGeom>
        </p:spPr>
      </p:pic>
      <p:pic>
        <p:nvPicPr>
          <p:cNvPr id="8" name="Picture 7">
            <a:extLst>
              <a:ext uri="{FF2B5EF4-FFF2-40B4-BE49-F238E27FC236}">
                <a16:creationId xmlns:a16="http://schemas.microsoft.com/office/drawing/2014/main" id="{6C10AC6B-98F7-4EFA-A205-348A254B2A09}"/>
              </a:ext>
            </a:extLst>
          </p:cNvPr>
          <p:cNvPicPr>
            <a:picLocks noChangeAspect="1"/>
          </p:cNvPicPr>
          <p:nvPr/>
        </p:nvPicPr>
        <p:blipFill>
          <a:blip r:embed="rId4"/>
          <a:stretch>
            <a:fillRect/>
          </a:stretch>
        </p:blipFill>
        <p:spPr>
          <a:xfrm>
            <a:off x="65988" y="3951367"/>
            <a:ext cx="2838846" cy="27245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561590C8-780F-4B44-B4B3-8C0F9776CA56}"/>
              </a:ext>
            </a:extLst>
          </p:cNvPr>
          <p:cNvPicPr>
            <a:picLocks noChangeAspect="1"/>
          </p:cNvPicPr>
          <p:nvPr/>
        </p:nvPicPr>
        <p:blipFill>
          <a:blip r:embed="rId3"/>
          <a:stretch>
            <a:fillRect/>
          </a:stretch>
        </p:blipFill>
        <p:spPr>
          <a:xfrm>
            <a:off x="216816" y="1307264"/>
            <a:ext cx="11849493" cy="5261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0" i="0" dirty="0">
                <a:solidFill>
                  <a:srgbClr val="0B49CB"/>
                </a:solidFill>
                <a:effectLst/>
                <a:latin typeface="Abadi" panose="020B0604020104020204" pitchFamily="34" charset="0"/>
              </a:rPr>
              <a:t>Markers showing launch sites with color labels</a:t>
            </a:r>
            <a:endParaRPr lang="en-US" sz="6000" dirty="0">
              <a:solidFill>
                <a:srgbClr val="0B49CB"/>
              </a:solidFill>
              <a:latin typeface="Abadi"/>
            </a:endParaRPr>
          </a:p>
        </p:txBody>
      </p:sp>
      <p:pic>
        <p:nvPicPr>
          <p:cNvPr id="6" name="Picture 5">
            <a:extLst>
              <a:ext uri="{FF2B5EF4-FFF2-40B4-BE49-F238E27FC236}">
                <a16:creationId xmlns:a16="http://schemas.microsoft.com/office/drawing/2014/main" id="{6375CAB9-3072-47C7-A1C0-A2FEF4CF300C}"/>
              </a:ext>
            </a:extLst>
          </p:cNvPr>
          <p:cNvPicPr>
            <a:picLocks noChangeAspect="1"/>
          </p:cNvPicPr>
          <p:nvPr/>
        </p:nvPicPr>
        <p:blipFill>
          <a:blip r:embed="rId3"/>
          <a:stretch>
            <a:fillRect/>
          </a:stretch>
        </p:blipFill>
        <p:spPr>
          <a:xfrm>
            <a:off x="6492831" y="2846895"/>
            <a:ext cx="5570698" cy="39100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EB90191F-7FE9-48D0-9F0A-C2F69D787AFC}"/>
              </a:ext>
            </a:extLst>
          </p:cNvPr>
          <p:cNvPicPr>
            <a:picLocks noChangeAspect="1"/>
          </p:cNvPicPr>
          <p:nvPr/>
        </p:nvPicPr>
        <p:blipFill>
          <a:blip r:embed="rId4"/>
          <a:stretch>
            <a:fillRect/>
          </a:stretch>
        </p:blipFill>
        <p:spPr>
          <a:xfrm>
            <a:off x="128471" y="1080057"/>
            <a:ext cx="3380573" cy="28645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FA7C4B3E-1DC7-48B0-8F97-54A8B19662B0}"/>
              </a:ext>
            </a:extLst>
          </p:cNvPr>
          <p:cNvPicPr>
            <a:picLocks noChangeAspect="1"/>
          </p:cNvPicPr>
          <p:nvPr/>
        </p:nvPicPr>
        <p:blipFill>
          <a:blip r:embed="rId5"/>
          <a:stretch>
            <a:fillRect/>
          </a:stretch>
        </p:blipFill>
        <p:spPr>
          <a:xfrm>
            <a:off x="4234720" y="1126020"/>
            <a:ext cx="3722559" cy="28645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09BB22DC-DFAF-40AC-835A-5B2E10E99240}"/>
              </a:ext>
            </a:extLst>
          </p:cNvPr>
          <p:cNvPicPr>
            <a:picLocks noChangeAspect="1"/>
          </p:cNvPicPr>
          <p:nvPr/>
        </p:nvPicPr>
        <p:blipFill>
          <a:blip r:embed="rId6"/>
          <a:stretch>
            <a:fillRect/>
          </a:stretch>
        </p:blipFill>
        <p:spPr>
          <a:xfrm>
            <a:off x="1290063" y="3799001"/>
            <a:ext cx="4845377" cy="29579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DB65B142-3A90-4090-9B57-4E8F712FBBF5}"/>
              </a:ext>
            </a:extLst>
          </p:cNvPr>
          <p:cNvSpPr txBox="1"/>
          <p:nvPr/>
        </p:nvSpPr>
        <p:spPr>
          <a:xfrm>
            <a:off x="8099982" y="1473853"/>
            <a:ext cx="3963547" cy="707886"/>
          </a:xfrm>
          <a:prstGeom prst="rect">
            <a:avLst/>
          </a:prstGeom>
          <a:noFill/>
        </p:spPr>
        <p:txBody>
          <a:bodyPr wrap="square">
            <a:spAutoFit/>
          </a:bodyPr>
          <a:lstStyle/>
          <a:p>
            <a:r>
              <a:rPr lang="en-US" sz="2000" b="1" dirty="0">
                <a:solidFill>
                  <a:srgbClr val="00B050"/>
                </a:solidFill>
                <a:latin typeface="+mj-lt"/>
              </a:rPr>
              <a:t>Green Marker – Successful launch</a:t>
            </a:r>
          </a:p>
          <a:p>
            <a:r>
              <a:rPr lang="en-US" sz="2000" b="1" dirty="0">
                <a:solidFill>
                  <a:srgbClr val="FF0000"/>
                </a:solidFill>
                <a:latin typeface="+mj-lt"/>
              </a:rPr>
              <a:t>Red Marker - Failure</a:t>
            </a:r>
            <a:endParaRPr lang="en-US" sz="2000" dirty="0">
              <a:solidFill>
                <a:srgbClr val="FF0000"/>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C197-8028-46CC-BDD7-2819C7D29695}"/>
              </a:ext>
            </a:extLst>
          </p:cNvPr>
          <p:cNvSpPr>
            <a:spLocks noGrp="1"/>
          </p:cNvSpPr>
          <p:nvPr>
            <p:ph type="title"/>
          </p:nvPr>
        </p:nvSpPr>
        <p:spPr>
          <a:xfrm>
            <a:off x="838200" y="62299"/>
            <a:ext cx="10515600" cy="1325563"/>
          </a:xfrm>
        </p:spPr>
        <p:txBody>
          <a:bodyPr/>
          <a:lstStyle/>
          <a:p>
            <a:r>
              <a:rPr lang="en-US" dirty="0"/>
              <a:t>Launch site distance to critical infrastructure</a:t>
            </a:r>
          </a:p>
        </p:txBody>
      </p:sp>
      <p:sp>
        <p:nvSpPr>
          <p:cNvPr id="3" name="Content Placeholder 2">
            <a:extLst>
              <a:ext uri="{FF2B5EF4-FFF2-40B4-BE49-F238E27FC236}">
                <a16:creationId xmlns:a16="http://schemas.microsoft.com/office/drawing/2014/main" id="{90847397-EC43-414E-993D-59650DE4AD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1CED05-9910-4863-A1DE-9CE0C04C0DA8}"/>
              </a:ext>
            </a:extLst>
          </p:cNvPr>
          <p:cNvPicPr>
            <a:picLocks noChangeAspect="1"/>
          </p:cNvPicPr>
          <p:nvPr/>
        </p:nvPicPr>
        <p:blipFill>
          <a:blip r:embed="rId2"/>
          <a:stretch>
            <a:fillRect/>
          </a:stretch>
        </p:blipFill>
        <p:spPr>
          <a:xfrm>
            <a:off x="155942" y="940672"/>
            <a:ext cx="3944721" cy="28858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6094B8F9-E622-4B5D-8BC9-015369F937A3}"/>
              </a:ext>
            </a:extLst>
          </p:cNvPr>
          <p:cNvPicPr>
            <a:picLocks noChangeAspect="1"/>
          </p:cNvPicPr>
          <p:nvPr/>
        </p:nvPicPr>
        <p:blipFill>
          <a:blip r:embed="rId3"/>
          <a:stretch>
            <a:fillRect/>
          </a:stretch>
        </p:blipFill>
        <p:spPr>
          <a:xfrm>
            <a:off x="146515" y="3930965"/>
            <a:ext cx="3968686" cy="28647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68F59E4C-6228-407C-BF54-67C90D9ACB54}"/>
              </a:ext>
            </a:extLst>
          </p:cNvPr>
          <p:cNvPicPr>
            <a:picLocks noChangeAspect="1"/>
          </p:cNvPicPr>
          <p:nvPr/>
        </p:nvPicPr>
        <p:blipFill>
          <a:blip r:embed="rId4"/>
          <a:stretch>
            <a:fillRect/>
          </a:stretch>
        </p:blipFill>
        <p:spPr>
          <a:xfrm>
            <a:off x="4213779" y="927255"/>
            <a:ext cx="7917603" cy="58684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5116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C34D-10AD-4FB5-A386-91763879B66F}"/>
              </a:ext>
            </a:extLst>
          </p:cNvPr>
          <p:cNvSpPr>
            <a:spLocks noGrp="1"/>
          </p:cNvSpPr>
          <p:nvPr>
            <p:ph type="title"/>
          </p:nvPr>
        </p:nvSpPr>
        <p:spPr/>
        <p:txBody>
          <a:bodyPr/>
          <a:lstStyle/>
          <a:p>
            <a:r>
              <a:rPr lang="en-US" dirty="0"/>
              <a:t>Map exploration analysis</a:t>
            </a:r>
          </a:p>
        </p:txBody>
      </p:sp>
      <p:sp>
        <p:nvSpPr>
          <p:cNvPr id="3" name="Content Placeholder 2">
            <a:extLst>
              <a:ext uri="{FF2B5EF4-FFF2-40B4-BE49-F238E27FC236}">
                <a16:creationId xmlns:a16="http://schemas.microsoft.com/office/drawing/2014/main" id="{32677693-0304-4471-BFBF-6F93D90AF5DD}"/>
              </a:ext>
            </a:extLst>
          </p:cNvPr>
          <p:cNvSpPr>
            <a:spLocks noGrp="1"/>
          </p:cNvSpPr>
          <p:nvPr>
            <p:ph idx="1"/>
          </p:nvPr>
        </p:nvSpPr>
        <p:spPr>
          <a:xfrm>
            <a:off x="630811" y="1046374"/>
            <a:ext cx="10515600" cy="5165889"/>
          </a:xfrm>
        </p:spPr>
        <p:txBody>
          <a:bodyPr/>
          <a:lstStyle/>
          <a:p>
            <a:pPr marL="0" indent="0">
              <a:buNone/>
            </a:pPr>
            <a:r>
              <a:rPr lang="en-US" sz="2000" b="0" dirty="0">
                <a:effectLst/>
                <a:latin typeface="+mj-lt"/>
              </a:rPr>
              <a:t>During the visual exploratory analysis, we asked ourselves few questions about the launching infrastructure in relation to the key geographical and industrial features.</a:t>
            </a:r>
          </a:p>
          <a:p>
            <a:pPr marL="0" indent="0">
              <a:buNone/>
            </a:pPr>
            <a:endParaRPr lang="en-US" sz="2000" b="0" dirty="0">
              <a:effectLst/>
              <a:latin typeface="+mj-lt"/>
            </a:endParaRPr>
          </a:p>
          <a:p>
            <a:r>
              <a:rPr lang="en-US" sz="2000" dirty="0">
                <a:effectLst/>
                <a:latin typeface="+mj-lt"/>
              </a:rPr>
              <a:t>Q1: Are launch sites in close proximity to railways?</a:t>
            </a:r>
          </a:p>
          <a:p>
            <a:r>
              <a:rPr lang="en-US" sz="2000" b="1" dirty="0">
                <a:latin typeface="+mj-lt"/>
              </a:rPr>
              <a:t>A1: railways play key component, next to highways, to accommodate cargo needs of a launch site. Launch sites are fairly close to railways allowing shipments go directly to the site.</a:t>
            </a:r>
            <a:endParaRPr lang="en-US" sz="2000" b="1" dirty="0">
              <a:effectLst/>
              <a:latin typeface="+mj-lt"/>
            </a:endParaRPr>
          </a:p>
          <a:p>
            <a:r>
              <a:rPr lang="en-US" sz="2000" b="0" dirty="0">
                <a:effectLst/>
                <a:latin typeface="+mj-lt"/>
              </a:rPr>
              <a:t>Q2: Are launch sites in close proximity to highways?</a:t>
            </a:r>
          </a:p>
          <a:p>
            <a:r>
              <a:rPr lang="en-US" sz="2000" b="1" dirty="0">
                <a:latin typeface="+mj-lt"/>
              </a:rPr>
              <a:t>A2: As crucial as railways, yet available to much higher traffic, highways are somehow close to the launch site, but are never too close for </a:t>
            </a:r>
            <a:endParaRPr lang="en-US" sz="2000" b="1" dirty="0">
              <a:effectLst/>
              <a:latin typeface="+mj-lt"/>
            </a:endParaRPr>
          </a:p>
          <a:p>
            <a:r>
              <a:rPr lang="en-US" sz="2000" dirty="0">
                <a:latin typeface="+mj-lt"/>
              </a:rPr>
              <a:t>Q3: </a:t>
            </a:r>
            <a:r>
              <a:rPr lang="en-US" sz="2000" b="0" dirty="0">
                <a:effectLst/>
                <a:latin typeface="+mj-lt"/>
              </a:rPr>
              <a:t>Are launch sites in close proximity to coastline?</a:t>
            </a:r>
          </a:p>
          <a:p>
            <a:r>
              <a:rPr lang="en-US" sz="2000" b="1" dirty="0">
                <a:latin typeface="+mj-lt"/>
              </a:rPr>
              <a:t>A3: Landing on floating platform and having proximity to closed marine zone allows for safety buffer and to mitigate all unsuccessful starts and landings. All launch sites were built very close to the coastlines. </a:t>
            </a:r>
            <a:endParaRPr lang="en-US" sz="2000" b="1" dirty="0">
              <a:effectLst/>
              <a:latin typeface="+mj-lt"/>
            </a:endParaRPr>
          </a:p>
          <a:p>
            <a:r>
              <a:rPr lang="en-US" sz="2000" b="0" dirty="0">
                <a:effectLst/>
                <a:latin typeface="+mj-lt"/>
              </a:rPr>
              <a:t>Q4: Do launch sites keep certain distance away from cities?</a:t>
            </a:r>
          </a:p>
          <a:p>
            <a:r>
              <a:rPr lang="en-US" sz="2000" b="1" dirty="0">
                <a:latin typeface="+mj-lt"/>
              </a:rPr>
              <a:t>A4: As a security risk, all launch sites were properly spaced between closest cities and agglomerations.</a:t>
            </a:r>
            <a:endParaRPr lang="en-US" sz="2000" b="1" dirty="0">
              <a:effectLst/>
              <a:latin typeface="+mj-lt"/>
            </a:endParaRPr>
          </a:p>
          <a:p>
            <a:endParaRPr lang="en-US" sz="2000" dirty="0">
              <a:latin typeface="+mj-lt"/>
            </a:endParaRPr>
          </a:p>
        </p:txBody>
      </p:sp>
    </p:spTree>
    <p:extLst>
      <p:ext uri="{BB962C8B-B14F-4D97-AF65-F5344CB8AC3E}">
        <p14:creationId xmlns:p14="http://schemas.microsoft.com/office/powerpoint/2010/main" val="1674873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69362"/>
            <a:ext cx="10413369" cy="494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b="0" i="0" dirty="0">
                <a:solidFill>
                  <a:srgbClr val="292929"/>
                </a:solidFill>
                <a:effectLst/>
                <a:latin typeface="Abadi" panose="020B0604020104020204" pitchFamily="34" charset="0"/>
              </a:rPr>
              <a:t>Space X advertises Falcon 9 rocket launches on its website with a cost of 62 million dollars;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other providers cost upward of 165 million dollars each, much of the savings is because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Space X can reuse the first stage. Therefore, if we can determine if the first stage will land,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we can determine the cost of a launch. This information can be used if an alternate company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wants to bid against space X for a rocket launch. This goal of the project is to create a</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machine learning pipeline to predict if the first stage will land successfully.</a:t>
            </a:r>
            <a:r>
              <a:rPr lang="en-US" sz="1600" dirty="0"/>
              <a:t> </a:t>
            </a:r>
            <a:br>
              <a:rPr lang="en-US" sz="1600" dirty="0"/>
            </a:b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800" b="0" i="0" dirty="0">
                <a:solidFill>
                  <a:srgbClr val="292929"/>
                </a:solidFill>
                <a:effectLst/>
                <a:latin typeface="Abadi" panose="020B0604020104020204" pitchFamily="34" charset="0"/>
              </a:rPr>
              <a:t>- What factors determine if the rocket will land successfully?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The interaction amongst various features that determine the success rate of a successful</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landing.</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What operating conditions needs to be in place to ensure a successful landing program.</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7" name="Picture 6">
            <a:extLst>
              <a:ext uri="{FF2B5EF4-FFF2-40B4-BE49-F238E27FC236}">
                <a16:creationId xmlns:a16="http://schemas.microsoft.com/office/drawing/2014/main" id="{4A58CDB6-5B02-4B33-9E1B-448BD0146EE6}"/>
              </a:ext>
            </a:extLst>
          </p:cNvPr>
          <p:cNvPicPr>
            <a:picLocks noChangeAspect="1"/>
          </p:cNvPicPr>
          <p:nvPr/>
        </p:nvPicPr>
        <p:blipFill>
          <a:blip r:embed="rId3"/>
          <a:stretch>
            <a:fillRect/>
          </a:stretch>
        </p:blipFill>
        <p:spPr>
          <a:xfrm>
            <a:off x="4759273" y="1291676"/>
            <a:ext cx="7432727" cy="5566323"/>
          </a:xfrm>
          <a:prstGeom prst="rect">
            <a:avLst/>
          </a:prstGeom>
        </p:spPr>
      </p:pic>
      <p:sp>
        <p:nvSpPr>
          <p:cNvPr id="5" name="Content Placeholder 4">
            <a:extLst>
              <a:ext uri="{FF2B5EF4-FFF2-40B4-BE49-F238E27FC236}">
                <a16:creationId xmlns:a16="http://schemas.microsoft.com/office/drawing/2014/main" id="{5F232188-0402-414C-B905-23A664E7221A}"/>
              </a:ext>
            </a:extLst>
          </p:cNvPr>
          <p:cNvSpPr txBox="1">
            <a:spLocks/>
          </p:cNvSpPr>
          <p:nvPr/>
        </p:nvSpPr>
        <p:spPr>
          <a:xfrm>
            <a:off x="602052" y="1552247"/>
            <a:ext cx="3979375"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the greatest amount of launch/landing attempts </a:t>
            </a:r>
          </a:p>
          <a:p>
            <a:pPr>
              <a:lnSpc>
                <a:spcPct val="100000"/>
              </a:lnSpc>
              <a:spcBef>
                <a:spcPts val="1400"/>
              </a:spcBef>
            </a:pPr>
            <a:r>
              <a:rPr lang="en-US" sz="2200" dirty="0">
                <a:solidFill>
                  <a:schemeClr val="accent3">
                    <a:lumMod val="25000"/>
                  </a:schemeClr>
                </a:solidFill>
                <a:latin typeface="Abadi"/>
              </a:rPr>
              <a:t>CCAFS SLC-40 site has the lowest amount of launch/landing attempts</a:t>
            </a:r>
            <a:endParaRPr lang="en-US"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052" y="1552247"/>
            <a:ext cx="320637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location has the best Success to Failure ratio from all the sites.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A5E38515-9F79-4932-9EC8-E4E6C80B361F}"/>
              </a:ext>
            </a:extLst>
          </p:cNvPr>
          <p:cNvPicPr>
            <a:picLocks noChangeAspect="1"/>
          </p:cNvPicPr>
          <p:nvPr/>
        </p:nvPicPr>
        <p:blipFill>
          <a:blip r:embed="rId3"/>
          <a:stretch>
            <a:fillRect/>
          </a:stretch>
        </p:blipFill>
        <p:spPr>
          <a:xfrm>
            <a:off x="4255160" y="1376313"/>
            <a:ext cx="7806128" cy="54816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72599" y="1300899"/>
            <a:ext cx="5939665" cy="231899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Heavier Payloads using B4 and FT boosters are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FT booster has the greatest fail rate for light payloads</a:t>
            </a:r>
          </a:p>
          <a:p>
            <a:pPr>
              <a:lnSpc>
                <a:spcPct val="100000"/>
              </a:lnSpc>
              <a:spcBef>
                <a:spcPts val="1400"/>
              </a:spcBef>
            </a:pPr>
            <a:r>
              <a:rPr lang="en-US" sz="2200" dirty="0">
                <a:solidFill>
                  <a:schemeClr val="accent3">
                    <a:lumMod val="25000"/>
                  </a:schemeClr>
                </a:solidFill>
                <a:latin typeface="Abadi" panose="020B0604020104020204" pitchFamily="34" charset="0"/>
              </a:rPr>
              <a:t>Medium payloads are best served by B4 booster, v1.1 booster results in the greatest fail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85737" y="163979"/>
            <a:ext cx="6023728" cy="11369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t>
            </a:r>
          </a:p>
          <a:p>
            <a:r>
              <a:rPr lang="en-US" dirty="0">
                <a:solidFill>
                  <a:srgbClr val="0B49CB"/>
                </a:solidFill>
                <a:latin typeface="Abadi"/>
              </a:rPr>
              <a:t>Payload vs Success</a:t>
            </a:r>
          </a:p>
        </p:txBody>
      </p:sp>
      <p:pic>
        <p:nvPicPr>
          <p:cNvPr id="4" name="Picture 3">
            <a:extLst>
              <a:ext uri="{FF2B5EF4-FFF2-40B4-BE49-F238E27FC236}">
                <a16:creationId xmlns:a16="http://schemas.microsoft.com/office/drawing/2014/main" id="{AE5158D0-3B9C-41DD-BD49-1492FD44B828}"/>
              </a:ext>
            </a:extLst>
          </p:cNvPr>
          <p:cNvPicPr>
            <a:picLocks noChangeAspect="1"/>
          </p:cNvPicPr>
          <p:nvPr/>
        </p:nvPicPr>
        <p:blipFill>
          <a:blip r:embed="rId3"/>
          <a:stretch>
            <a:fillRect/>
          </a:stretch>
        </p:blipFill>
        <p:spPr>
          <a:xfrm>
            <a:off x="770011" y="3755970"/>
            <a:ext cx="4986779" cy="3095674"/>
          </a:xfrm>
          <a:prstGeom prst="rect">
            <a:avLst/>
          </a:prstGeom>
        </p:spPr>
      </p:pic>
      <p:pic>
        <p:nvPicPr>
          <p:cNvPr id="6" name="Picture 5">
            <a:extLst>
              <a:ext uri="{FF2B5EF4-FFF2-40B4-BE49-F238E27FC236}">
                <a16:creationId xmlns:a16="http://schemas.microsoft.com/office/drawing/2014/main" id="{34028437-F9FA-46B8-A3A0-E3F0A08ECFB1}"/>
              </a:ext>
            </a:extLst>
          </p:cNvPr>
          <p:cNvPicPr>
            <a:picLocks noChangeAspect="1"/>
          </p:cNvPicPr>
          <p:nvPr/>
        </p:nvPicPr>
        <p:blipFill>
          <a:blip r:embed="rId4"/>
          <a:stretch>
            <a:fillRect/>
          </a:stretch>
        </p:blipFill>
        <p:spPr>
          <a:xfrm>
            <a:off x="6300248" y="3435356"/>
            <a:ext cx="5486400" cy="3422644"/>
          </a:xfrm>
          <a:prstGeom prst="rect">
            <a:avLst/>
          </a:prstGeom>
        </p:spPr>
      </p:pic>
      <p:pic>
        <p:nvPicPr>
          <p:cNvPr id="7" name="Picture 6">
            <a:extLst>
              <a:ext uri="{FF2B5EF4-FFF2-40B4-BE49-F238E27FC236}">
                <a16:creationId xmlns:a16="http://schemas.microsoft.com/office/drawing/2014/main" id="{AF3CA297-300F-433B-BB1C-074A6BBAD181}"/>
              </a:ext>
            </a:extLst>
          </p:cNvPr>
          <p:cNvPicPr>
            <a:picLocks noChangeAspect="1"/>
          </p:cNvPicPr>
          <p:nvPr/>
        </p:nvPicPr>
        <p:blipFill>
          <a:blip r:embed="rId5"/>
          <a:stretch>
            <a:fillRect/>
          </a:stretch>
        </p:blipFill>
        <p:spPr>
          <a:xfrm>
            <a:off x="6300248" y="254525"/>
            <a:ext cx="5486400" cy="3174476"/>
          </a:xfrm>
          <a:prstGeom prst="rect">
            <a:avLst/>
          </a:prstGeom>
        </p:spPr>
      </p:pic>
      <p:sp>
        <p:nvSpPr>
          <p:cNvPr id="8" name="Content Placeholder 4">
            <a:extLst>
              <a:ext uri="{FF2B5EF4-FFF2-40B4-BE49-F238E27FC236}">
                <a16:creationId xmlns:a16="http://schemas.microsoft.com/office/drawing/2014/main" id="{6BC11C30-F63B-47F6-A514-4306AF7613EA}"/>
              </a:ext>
            </a:extLst>
          </p:cNvPr>
          <p:cNvSpPr txBox="1">
            <a:spLocks/>
          </p:cNvSpPr>
          <p:nvPr/>
        </p:nvSpPr>
        <p:spPr>
          <a:xfrm>
            <a:off x="2512024" y="3755969"/>
            <a:ext cx="3170393" cy="4952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Light Payload 0-3k</a:t>
            </a:r>
          </a:p>
        </p:txBody>
      </p:sp>
      <p:sp>
        <p:nvSpPr>
          <p:cNvPr id="9" name="Content Placeholder 4">
            <a:extLst>
              <a:ext uri="{FF2B5EF4-FFF2-40B4-BE49-F238E27FC236}">
                <a16:creationId xmlns:a16="http://schemas.microsoft.com/office/drawing/2014/main" id="{56C438D3-F467-4D8E-9D76-6C372DF1D2BE}"/>
              </a:ext>
            </a:extLst>
          </p:cNvPr>
          <p:cNvSpPr txBox="1">
            <a:spLocks/>
          </p:cNvSpPr>
          <p:nvPr/>
        </p:nvSpPr>
        <p:spPr>
          <a:xfrm>
            <a:off x="8094779" y="3755970"/>
            <a:ext cx="3170393" cy="4952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Medium Payload 3k-6k</a:t>
            </a:r>
          </a:p>
        </p:txBody>
      </p:sp>
      <p:sp>
        <p:nvSpPr>
          <p:cNvPr id="11" name="Content Placeholder 4">
            <a:extLst>
              <a:ext uri="{FF2B5EF4-FFF2-40B4-BE49-F238E27FC236}">
                <a16:creationId xmlns:a16="http://schemas.microsoft.com/office/drawing/2014/main" id="{6BD87C13-1210-4003-BB75-62182F6050FC}"/>
              </a:ext>
            </a:extLst>
          </p:cNvPr>
          <p:cNvSpPr txBox="1">
            <a:spLocks/>
          </p:cNvSpPr>
          <p:nvPr/>
        </p:nvSpPr>
        <p:spPr>
          <a:xfrm>
            <a:off x="8014202" y="163979"/>
            <a:ext cx="3170393" cy="4952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Heavy Payload 6k+</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8B577E83-7AB2-44C0-B8D9-95D335DE95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420"/>
          <a:stretch/>
        </p:blipFill>
        <p:spPr bwMode="auto">
          <a:xfrm>
            <a:off x="7103101" y="3911231"/>
            <a:ext cx="4736268" cy="2859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8E8C1B-4FD8-4862-8A45-3856823A24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1" t="-777" r="-2771" b="65038"/>
          <a:stretch/>
        </p:blipFill>
        <p:spPr bwMode="auto">
          <a:xfrm>
            <a:off x="7189651" y="747800"/>
            <a:ext cx="4649718" cy="2819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9494D7-2B53-4915-9CC7-0B7BCA1B64A5}"/>
              </a:ext>
            </a:extLst>
          </p:cNvPr>
          <p:cNvSpPr txBox="1"/>
          <p:nvPr/>
        </p:nvSpPr>
        <p:spPr>
          <a:xfrm>
            <a:off x="169323" y="5761123"/>
            <a:ext cx="6933778" cy="738664"/>
          </a:xfrm>
          <a:prstGeom prst="rect">
            <a:avLst/>
          </a:prstGeom>
          <a:noFill/>
        </p:spPr>
        <p:txBody>
          <a:bodyPr wrap="square">
            <a:spAutoFit/>
          </a:bodyPr>
          <a:lstStyle/>
          <a:p>
            <a:r>
              <a:rPr lang="en-US" dirty="0"/>
              <a:t>Link to IBM Watson Jupiter Notebook with Machine Learning Prediction</a:t>
            </a:r>
          </a:p>
          <a:p>
            <a:r>
              <a:rPr lang="en-US" sz="2400" dirty="0">
                <a:hlinkClick r:id="rId5"/>
              </a:rPr>
              <a:t>Classification </a:t>
            </a:r>
            <a:r>
              <a:rPr lang="en-US" sz="2400" dirty="0" err="1">
                <a:hlinkClick r:id="rId5"/>
              </a:rPr>
              <a:t>Algorightm</a:t>
            </a:r>
            <a:r>
              <a:rPr lang="en-US" sz="2400" dirty="0">
                <a:hlinkClick r:id="rId5"/>
              </a:rPr>
              <a:t> Selection - IBM Cloud A.I. </a:t>
            </a:r>
            <a:endParaRPr lang="en-US" sz="2400" dirty="0"/>
          </a:p>
        </p:txBody>
      </p:sp>
      <p:sp>
        <p:nvSpPr>
          <p:cNvPr id="3" name="TextBox 2">
            <a:extLst>
              <a:ext uri="{FF2B5EF4-FFF2-40B4-BE49-F238E27FC236}">
                <a16:creationId xmlns:a16="http://schemas.microsoft.com/office/drawing/2014/main" id="{6F0673CC-9F1B-3C33-7C62-B53D96DC8065}"/>
              </a:ext>
            </a:extLst>
          </p:cNvPr>
          <p:cNvSpPr txBox="1"/>
          <p:nvPr/>
        </p:nvSpPr>
        <p:spPr>
          <a:xfrm>
            <a:off x="191803" y="3067815"/>
            <a:ext cx="4622877" cy="584775"/>
          </a:xfrm>
          <a:prstGeom prst="rect">
            <a:avLst/>
          </a:prstGeom>
          <a:noFill/>
        </p:spPr>
        <p:txBody>
          <a:bodyPr wrap="square">
            <a:spAutoFit/>
          </a:bodyPr>
          <a:lstStyle/>
          <a:p>
            <a:r>
              <a:rPr kumimoji="0" lang="en-US" altLang="en-US" sz="1600" b="1" i="0" u="none" strike="noStrike" cap="none" normalizeH="0" baseline="0" dirty="0" err="1">
                <a:ln>
                  <a:noFill/>
                </a:ln>
                <a:solidFill>
                  <a:srgbClr val="0B49CB"/>
                </a:solidFill>
                <a:effectLst/>
                <a:latin typeface="Congenial Black" panose="020B0604020202020204" pitchFamily="2" charset="0"/>
              </a:rPr>
              <a:t>LogisticRegression</a:t>
            </a:r>
            <a:r>
              <a:rPr lang="en-US" altLang="en-US" sz="1600" b="1" dirty="0">
                <a:solidFill>
                  <a:srgbClr val="0B49CB"/>
                </a:solidFill>
                <a:latin typeface="Congenial Black" panose="020B0604020202020204" pitchFamily="2" charset="0"/>
              </a:rPr>
              <a:t> </a:t>
            </a:r>
          </a:p>
          <a:p>
            <a:r>
              <a:rPr kumimoji="0" lang="en-US" altLang="en-US" sz="1600" b="1" i="0" u="none" strike="noStrike" cap="none" normalizeH="0" baseline="0" dirty="0">
                <a:ln>
                  <a:noFill/>
                </a:ln>
                <a:solidFill>
                  <a:srgbClr val="0B49CB"/>
                </a:solidFill>
                <a:effectLst/>
                <a:latin typeface="Congenial Black" panose="020B0604020202020204" pitchFamily="2" charset="0"/>
              </a:rPr>
              <a:t>C=0.01, </a:t>
            </a:r>
            <a:endParaRPr lang="en-US" sz="1600" b="1" dirty="0">
              <a:solidFill>
                <a:srgbClr val="0B49CB"/>
              </a:solidFill>
              <a:latin typeface="Congenial Black" panose="020B0604020202020204" pitchFamily="2" charset="0"/>
            </a:endParaRPr>
          </a:p>
        </p:txBody>
      </p:sp>
      <p:sp>
        <p:nvSpPr>
          <p:cNvPr id="6" name="TextBox 5">
            <a:extLst>
              <a:ext uri="{FF2B5EF4-FFF2-40B4-BE49-F238E27FC236}">
                <a16:creationId xmlns:a16="http://schemas.microsoft.com/office/drawing/2014/main" id="{CBF83146-22C7-FD86-9653-91739D4CF08F}"/>
              </a:ext>
            </a:extLst>
          </p:cNvPr>
          <p:cNvSpPr txBox="1"/>
          <p:nvPr/>
        </p:nvSpPr>
        <p:spPr>
          <a:xfrm>
            <a:off x="191803" y="3676783"/>
            <a:ext cx="6221843" cy="584775"/>
          </a:xfrm>
          <a:prstGeom prst="rect">
            <a:avLst/>
          </a:prstGeom>
          <a:noFill/>
        </p:spPr>
        <p:txBody>
          <a:bodyPr wrap="square">
            <a:spAutoFit/>
          </a:bodyPr>
          <a:lstStyle/>
          <a:p>
            <a:r>
              <a:rPr lang="en-US" altLang="en-US" sz="1600" dirty="0">
                <a:solidFill>
                  <a:schemeClr val="accent2"/>
                </a:solidFill>
                <a:latin typeface="Congenial Black" panose="020B0604020202020204" pitchFamily="2" charset="0"/>
              </a:rPr>
              <a:t>Supported Vector Machine</a:t>
            </a:r>
          </a:p>
          <a:p>
            <a:r>
              <a:rPr lang="en-US" altLang="en-US" sz="1600" dirty="0">
                <a:solidFill>
                  <a:schemeClr val="accent2"/>
                </a:solidFill>
                <a:latin typeface="Congenial Black" panose="020B0604020202020204" pitchFamily="2" charset="0"/>
              </a:rPr>
              <a:t>gamma=0.03162277660168379, kernel=sigmoid</a:t>
            </a:r>
            <a:endParaRPr lang="en-US" sz="1600" dirty="0">
              <a:solidFill>
                <a:schemeClr val="accent2"/>
              </a:solidFill>
              <a:latin typeface="Congenial Black" panose="020B0604020202020204" pitchFamily="2" charset="0"/>
            </a:endParaRPr>
          </a:p>
        </p:txBody>
      </p:sp>
      <p:sp>
        <p:nvSpPr>
          <p:cNvPr id="11" name="TextBox 10">
            <a:extLst>
              <a:ext uri="{FF2B5EF4-FFF2-40B4-BE49-F238E27FC236}">
                <a16:creationId xmlns:a16="http://schemas.microsoft.com/office/drawing/2014/main" id="{F0B7428C-BADD-8F96-A891-3942AE5BD14A}"/>
              </a:ext>
            </a:extLst>
          </p:cNvPr>
          <p:cNvSpPr txBox="1"/>
          <p:nvPr/>
        </p:nvSpPr>
        <p:spPr>
          <a:xfrm>
            <a:off x="191803" y="4338426"/>
            <a:ext cx="6118604" cy="584775"/>
          </a:xfrm>
          <a:prstGeom prst="rect">
            <a:avLst/>
          </a:prstGeom>
          <a:noFill/>
        </p:spPr>
        <p:txBody>
          <a:bodyPr wrap="square">
            <a:spAutoFit/>
          </a:bodyPr>
          <a:lstStyle/>
          <a:p>
            <a:r>
              <a:rPr lang="en-US" altLang="en-US" sz="1600" dirty="0">
                <a:solidFill>
                  <a:srgbClr val="00B050"/>
                </a:solidFill>
                <a:latin typeface="Congenial Black" panose="020B0604020202020204" pitchFamily="2" charset="0"/>
              </a:rPr>
              <a:t>K-Nearest </a:t>
            </a:r>
            <a:r>
              <a:rPr lang="en-US" altLang="en-US" sz="1600" dirty="0" err="1">
                <a:solidFill>
                  <a:srgbClr val="00B050"/>
                </a:solidFill>
                <a:latin typeface="Congenial Black" panose="020B0604020202020204" pitchFamily="2" charset="0"/>
              </a:rPr>
              <a:t>Neighbours</a:t>
            </a:r>
            <a:r>
              <a:rPr lang="en-US" altLang="en-US" sz="1600" dirty="0">
                <a:solidFill>
                  <a:srgbClr val="00B050"/>
                </a:solidFill>
                <a:latin typeface="Congenial Black" panose="020B0604020202020204" pitchFamily="2" charset="0"/>
              </a:rPr>
              <a:t> </a:t>
            </a:r>
          </a:p>
          <a:p>
            <a:r>
              <a:rPr lang="en-US" altLang="en-US" sz="1600" dirty="0">
                <a:solidFill>
                  <a:srgbClr val="00B050"/>
                </a:solidFill>
                <a:latin typeface="Congenial Black" panose="020B0604020202020204" pitchFamily="2" charset="0"/>
              </a:rPr>
              <a:t>k=4, p=1 </a:t>
            </a:r>
            <a:endParaRPr lang="en-US" sz="1600" dirty="0">
              <a:solidFill>
                <a:srgbClr val="00B050"/>
              </a:solidFill>
              <a:latin typeface="Congenial Black" panose="020B0604020202020204" pitchFamily="2" charset="0"/>
            </a:endParaRPr>
          </a:p>
        </p:txBody>
      </p:sp>
      <p:sp>
        <p:nvSpPr>
          <p:cNvPr id="13" name="TextBox 12">
            <a:extLst>
              <a:ext uri="{FF2B5EF4-FFF2-40B4-BE49-F238E27FC236}">
                <a16:creationId xmlns:a16="http://schemas.microsoft.com/office/drawing/2014/main" id="{ADFC7A0C-967A-A030-E2E4-34D932BA3590}"/>
              </a:ext>
            </a:extLst>
          </p:cNvPr>
          <p:cNvSpPr txBox="1"/>
          <p:nvPr/>
        </p:nvSpPr>
        <p:spPr>
          <a:xfrm>
            <a:off x="169323" y="5048624"/>
            <a:ext cx="6542109" cy="584775"/>
          </a:xfrm>
          <a:prstGeom prst="rect">
            <a:avLst/>
          </a:prstGeom>
          <a:noFill/>
        </p:spPr>
        <p:txBody>
          <a:bodyPr wrap="square">
            <a:spAutoFit/>
          </a:bodyPr>
          <a:lstStyle/>
          <a:p>
            <a:r>
              <a:rPr lang="en-US" altLang="en-US" sz="1600" dirty="0">
                <a:solidFill>
                  <a:srgbClr val="C00000"/>
                </a:solidFill>
                <a:latin typeface="Congenial Black" panose="020B0604020202020204" pitchFamily="2" charset="0"/>
              </a:rPr>
              <a:t>Decision Tree  (WINNER)</a:t>
            </a:r>
          </a:p>
          <a:p>
            <a:r>
              <a:rPr lang="en-US" altLang="en-US" sz="1600" dirty="0">
                <a:solidFill>
                  <a:srgbClr val="C00000"/>
                </a:solidFill>
                <a:latin typeface="Congenial Black" panose="020B0604020202020204" pitchFamily="2" charset="0"/>
              </a:rPr>
              <a:t>depth=4, </a:t>
            </a:r>
            <a:r>
              <a:rPr lang="en-US" altLang="en-US" sz="1600" dirty="0" err="1">
                <a:solidFill>
                  <a:srgbClr val="C00000"/>
                </a:solidFill>
                <a:latin typeface="Congenial Black" panose="020B0604020202020204" pitchFamily="2" charset="0"/>
              </a:rPr>
              <a:t>max_features</a:t>
            </a:r>
            <a:r>
              <a:rPr lang="en-US" altLang="en-US" sz="1600" dirty="0">
                <a:solidFill>
                  <a:srgbClr val="C00000"/>
                </a:solidFill>
                <a:latin typeface="Congenial Black" panose="020B0604020202020204" pitchFamily="2" charset="0"/>
              </a:rPr>
              <a:t>=sqrt, </a:t>
            </a:r>
            <a:r>
              <a:rPr lang="en-US" altLang="en-US" sz="1600" dirty="0" err="1">
                <a:solidFill>
                  <a:srgbClr val="C00000"/>
                </a:solidFill>
                <a:latin typeface="Congenial Black" panose="020B0604020202020204" pitchFamily="2" charset="0"/>
              </a:rPr>
              <a:t>min_samples_split</a:t>
            </a:r>
            <a:r>
              <a:rPr lang="en-US" altLang="en-US" sz="1600" dirty="0">
                <a:solidFill>
                  <a:srgbClr val="C00000"/>
                </a:solidFill>
                <a:latin typeface="Congenial Black" panose="020B0604020202020204" pitchFamily="2" charset="0"/>
              </a:rPr>
              <a:t>=5</a:t>
            </a:r>
            <a:endParaRPr lang="en-US" sz="1600" dirty="0">
              <a:solidFill>
                <a:srgbClr val="C00000"/>
              </a:solidFill>
              <a:latin typeface="Congenial Black" panose="020B0604020202020204" pitchFamily="2" charset="0"/>
            </a:endParaRPr>
          </a:p>
        </p:txBody>
      </p:sp>
      <p:sp>
        <p:nvSpPr>
          <p:cNvPr id="18" name="TextBox 17">
            <a:extLst>
              <a:ext uri="{FF2B5EF4-FFF2-40B4-BE49-F238E27FC236}">
                <a16:creationId xmlns:a16="http://schemas.microsoft.com/office/drawing/2014/main" id="{29DACEBE-61C2-11EE-F867-307E5623BF86}"/>
              </a:ext>
            </a:extLst>
          </p:cNvPr>
          <p:cNvSpPr txBox="1"/>
          <p:nvPr/>
        </p:nvSpPr>
        <p:spPr>
          <a:xfrm>
            <a:off x="187428" y="1260817"/>
            <a:ext cx="6127354" cy="1754326"/>
          </a:xfrm>
          <a:prstGeom prst="rect">
            <a:avLst/>
          </a:prstGeom>
          <a:noFill/>
        </p:spPr>
        <p:txBody>
          <a:bodyPr wrap="square">
            <a:spAutoFit/>
          </a:bodyPr>
          <a:lstStyle/>
          <a:p>
            <a:r>
              <a:rPr lang="en-US" sz="1800" b="0" i="0" dirty="0">
                <a:solidFill>
                  <a:srgbClr val="292929"/>
                </a:solidFill>
                <a:effectLst/>
                <a:latin typeface="Abadi" panose="020B0604020104020204" pitchFamily="34" charset="0"/>
              </a:rPr>
              <a:t>We used </a:t>
            </a:r>
            <a:r>
              <a:rPr lang="en-US" sz="1800" b="0" i="0" dirty="0" err="1">
                <a:solidFill>
                  <a:srgbClr val="292929"/>
                </a:solidFill>
                <a:effectLst/>
                <a:latin typeface="Abadi" panose="020B0604020104020204" pitchFamily="34" charset="0"/>
              </a:rPr>
              <a:t>GridSearchCV</a:t>
            </a:r>
            <a:r>
              <a:rPr lang="en-US" sz="1800" b="0" i="0" dirty="0">
                <a:solidFill>
                  <a:srgbClr val="292929"/>
                </a:solidFill>
                <a:effectLst/>
                <a:latin typeface="Abadi" panose="020B0604020104020204" pitchFamily="34" charset="0"/>
              </a:rPr>
              <a:t> </a:t>
            </a:r>
            <a:r>
              <a:rPr lang="en-US" sz="1800" b="0" i="0" dirty="0" err="1">
                <a:solidFill>
                  <a:srgbClr val="292929"/>
                </a:solidFill>
                <a:effectLst/>
                <a:latin typeface="Abadi" panose="020B0604020104020204" pitchFamily="34" charset="0"/>
              </a:rPr>
              <a:t>sklearn</a:t>
            </a:r>
            <a:r>
              <a:rPr lang="en-US" sz="1800" b="0" i="0" dirty="0">
                <a:solidFill>
                  <a:srgbClr val="292929"/>
                </a:solidFill>
                <a:effectLst/>
                <a:latin typeface="Abadi" panose="020B0604020104020204" pitchFamily="34" charset="0"/>
              </a:rPr>
              <a:t> library to provide </a:t>
            </a:r>
            <a:r>
              <a:rPr lang="en-US" b="0" i="0" dirty="0">
                <a:solidFill>
                  <a:srgbClr val="212529"/>
                </a:solidFill>
                <a:effectLst/>
                <a:latin typeface="-apple-system"/>
              </a:rPr>
              <a:t>exhaustive search over specified parameter values for all compared estimators. </a:t>
            </a:r>
            <a:r>
              <a:rPr lang="en-US" b="0" i="0" dirty="0" err="1">
                <a:solidFill>
                  <a:srgbClr val="212529"/>
                </a:solidFill>
                <a:effectLst/>
                <a:latin typeface="-apple-system"/>
              </a:rPr>
              <a:t>GridSearchCV</a:t>
            </a:r>
            <a:r>
              <a:rPr lang="en-US" b="0" i="0" dirty="0">
                <a:solidFill>
                  <a:srgbClr val="212529"/>
                </a:solidFill>
                <a:effectLst/>
                <a:latin typeface="-apple-system"/>
              </a:rPr>
              <a:t> implements a “fit” and a “score” method. We used fit with train data, and score on test data. </a:t>
            </a:r>
          </a:p>
          <a:p>
            <a:r>
              <a:rPr lang="en-US" dirty="0">
                <a:solidFill>
                  <a:srgbClr val="212529"/>
                </a:solidFill>
                <a:latin typeface="-apple-system"/>
              </a:rPr>
              <a:t>All models were compared using </a:t>
            </a:r>
            <a:r>
              <a:rPr lang="en-US" dirty="0" err="1">
                <a:solidFill>
                  <a:srgbClr val="212529"/>
                </a:solidFill>
                <a:latin typeface="-apple-system"/>
              </a:rPr>
              <a:t>GridSearchCV</a:t>
            </a:r>
            <a:r>
              <a:rPr lang="en-US" dirty="0">
                <a:solidFill>
                  <a:srgbClr val="212529"/>
                </a:solidFill>
                <a:latin typeface="-apple-system"/>
              </a:rPr>
              <a:t> score, defining model accuracy, and F1 score implemented in </a:t>
            </a:r>
            <a:r>
              <a:rPr lang="en-US" dirty="0" err="1">
                <a:solidFill>
                  <a:srgbClr val="212529"/>
                </a:solidFill>
                <a:latin typeface="-apple-system"/>
              </a:rPr>
              <a:t>sklearn</a:t>
            </a:r>
            <a:r>
              <a:rPr lang="en-US" dirty="0">
                <a:solidFill>
                  <a:srgbClr val="212529"/>
                </a:solidFill>
                <a:latin typeface="-apple-system"/>
              </a:rPr>
              <a:t> library.</a:t>
            </a:r>
            <a:endParaRPr lang="en-US" dirty="0"/>
          </a:p>
        </p:txBody>
      </p:sp>
      <p:sp>
        <p:nvSpPr>
          <p:cNvPr id="12" name="TextBox 11">
            <a:extLst>
              <a:ext uri="{FF2B5EF4-FFF2-40B4-BE49-F238E27FC236}">
                <a16:creationId xmlns:a16="http://schemas.microsoft.com/office/drawing/2014/main" id="{D40E9E2A-F970-4B51-B00D-3741D574DCAA}"/>
              </a:ext>
            </a:extLst>
          </p:cNvPr>
          <p:cNvSpPr txBox="1"/>
          <p:nvPr/>
        </p:nvSpPr>
        <p:spPr>
          <a:xfrm>
            <a:off x="7553735" y="563134"/>
            <a:ext cx="3921549" cy="369332"/>
          </a:xfrm>
          <a:prstGeom prst="rect">
            <a:avLst/>
          </a:prstGeom>
          <a:noFill/>
        </p:spPr>
        <p:txBody>
          <a:bodyPr wrap="square">
            <a:spAutoFit/>
          </a:bodyPr>
          <a:lstStyle/>
          <a:p>
            <a:r>
              <a:rPr lang="en-US" sz="1800" b="0" i="0" dirty="0">
                <a:solidFill>
                  <a:srgbClr val="292929"/>
                </a:solidFill>
                <a:effectLst/>
                <a:latin typeface="Abadi" panose="020B0604020104020204" pitchFamily="34" charset="0"/>
              </a:rPr>
              <a:t>Grid Search Accuracy Score [%]</a:t>
            </a:r>
            <a:endParaRPr lang="en-US" dirty="0"/>
          </a:p>
        </p:txBody>
      </p:sp>
      <p:sp>
        <p:nvSpPr>
          <p:cNvPr id="14" name="TextBox 13">
            <a:extLst>
              <a:ext uri="{FF2B5EF4-FFF2-40B4-BE49-F238E27FC236}">
                <a16:creationId xmlns:a16="http://schemas.microsoft.com/office/drawing/2014/main" id="{71CC863C-0950-4786-B818-734012202960}"/>
              </a:ext>
            </a:extLst>
          </p:cNvPr>
          <p:cNvSpPr txBox="1"/>
          <p:nvPr/>
        </p:nvSpPr>
        <p:spPr>
          <a:xfrm>
            <a:off x="7553735" y="3670540"/>
            <a:ext cx="3921549" cy="369332"/>
          </a:xfrm>
          <a:prstGeom prst="rect">
            <a:avLst/>
          </a:prstGeom>
          <a:noFill/>
        </p:spPr>
        <p:txBody>
          <a:bodyPr wrap="square">
            <a:spAutoFit/>
          </a:bodyPr>
          <a:lstStyle/>
          <a:p>
            <a:r>
              <a:rPr lang="en-US" sz="1800" b="0" i="0" dirty="0">
                <a:solidFill>
                  <a:srgbClr val="292929"/>
                </a:solidFill>
                <a:effectLst/>
                <a:latin typeface="Abadi" panose="020B0604020104020204" pitchFamily="34" charset="0"/>
              </a:rPr>
              <a:t>Best models F1 Score [%]</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6316" y="1897145"/>
            <a:ext cx="4933205" cy="3811588"/>
          </a:xfrm>
          <a:prstGeom prst="rect">
            <a:avLst/>
          </a:prstGeom>
        </p:spPr>
        <p:txBody>
          <a:bodyPr>
            <a:normAutofit/>
          </a:bodyPr>
          <a:lstStyle/>
          <a:p>
            <a:pPr>
              <a:lnSpc>
                <a:spcPct val="100000"/>
              </a:lnSpc>
              <a:spcBef>
                <a:spcPts val="1400"/>
              </a:spcBef>
            </a:pPr>
            <a:r>
              <a:rPr lang="en-US" sz="1800" b="0" i="0" dirty="0">
                <a:solidFill>
                  <a:srgbClr val="292929"/>
                </a:solidFill>
                <a:effectLst/>
                <a:latin typeface="Abadi" panose="020B0604020104020204" pitchFamily="34" charset="0"/>
              </a:rPr>
              <a:t>The confusion matrix for the decision tree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classifier shows that the classifier can</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distinguish between the different classes.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The major problem is the false positives .i.e.,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unsuccessful landing marked as successful</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landing by the classifier.</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2" name="Picture 4">
            <a:extLst>
              <a:ext uri="{FF2B5EF4-FFF2-40B4-BE49-F238E27FC236}">
                <a16:creationId xmlns:a16="http://schemas.microsoft.com/office/drawing/2014/main" id="{B108A50F-AED7-4E31-B386-482C04AF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553" y="1686465"/>
            <a:ext cx="5999419" cy="463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46159" y="1447669"/>
            <a:ext cx="10911813" cy="4979541"/>
          </a:xfrm>
          <a:prstGeom prst="rect">
            <a:avLst/>
          </a:prstGeom>
        </p:spPr>
        <p:txBody>
          <a:bodyPr>
            <a:normAutofit lnSpcReduction="10000"/>
          </a:bodyPr>
          <a:lstStyle/>
          <a:p>
            <a:pPr marL="0" indent="0">
              <a:lnSpc>
                <a:spcPct val="100000"/>
              </a:lnSpc>
              <a:spcBef>
                <a:spcPts val="1400"/>
              </a:spcBef>
              <a:buNone/>
            </a:pPr>
            <a:r>
              <a:rPr lang="en-US" sz="3200" b="1" i="0" dirty="0">
                <a:solidFill>
                  <a:srgbClr val="292929"/>
                </a:solidFill>
                <a:effectLst/>
                <a:latin typeface="Abadi" panose="020B0604020104020204" pitchFamily="34" charset="0"/>
              </a:rPr>
              <a:t>We can conclude that:</a:t>
            </a:r>
          </a:p>
          <a:p>
            <a:pPr>
              <a:lnSpc>
                <a:spcPct val="100000"/>
              </a:lnSpc>
              <a:spcBef>
                <a:spcPts val="1400"/>
              </a:spcBef>
            </a:pPr>
            <a:r>
              <a:rPr lang="en-US" sz="2400" b="0" i="0" dirty="0">
                <a:solidFill>
                  <a:srgbClr val="292929"/>
                </a:solidFill>
                <a:effectLst/>
                <a:latin typeface="Abadi" panose="020B0604020104020204" pitchFamily="34" charset="0"/>
              </a:rPr>
              <a:t>Booster type and payload have huge impact on whether the rocket will land successfully.</a:t>
            </a:r>
          </a:p>
          <a:p>
            <a:pPr>
              <a:lnSpc>
                <a:spcPct val="100000"/>
              </a:lnSpc>
              <a:spcBef>
                <a:spcPts val="1400"/>
              </a:spcBef>
            </a:pPr>
            <a:r>
              <a:rPr lang="en-US" sz="2400" b="0" i="0" dirty="0">
                <a:solidFill>
                  <a:srgbClr val="292929"/>
                </a:solidFill>
                <a:effectLst/>
                <a:latin typeface="Abadi" panose="020B0604020104020204" pitchFamily="34" charset="0"/>
              </a:rPr>
              <a:t>The larger the flight amount at a launch site, the greater the success rate at a launch site.</a:t>
            </a:r>
            <a:endParaRPr lang="en-US" sz="2400" dirty="0">
              <a:solidFill>
                <a:srgbClr val="292929"/>
              </a:solidFill>
              <a:latin typeface="Abadi" panose="020B0604020104020204" pitchFamily="34" charset="0"/>
            </a:endParaRPr>
          </a:p>
          <a:p>
            <a:pPr>
              <a:lnSpc>
                <a:spcPct val="100000"/>
              </a:lnSpc>
              <a:spcBef>
                <a:spcPts val="1400"/>
              </a:spcBef>
            </a:pPr>
            <a:r>
              <a:rPr lang="en-US" sz="2400" b="0" i="0" dirty="0">
                <a:solidFill>
                  <a:srgbClr val="000000"/>
                </a:solidFill>
                <a:effectLst/>
                <a:latin typeface="Abadi" panose="020B0604020104020204" pitchFamily="34" charset="0"/>
              </a:rPr>
              <a:t>Launch success rate started to increase in 2013 until 2020.</a:t>
            </a:r>
            <a:endParaRPr lang="en-US" sz="2400" dirty="0">
              <a:solidFill>
                <a:srgbClr val="000000"/>
              </a:solidFill>
              <a:latin typeface="Abadi" panose="020B0604020104020204" pitchFamily="34" charset="0"/>
            </a:endParaRPr>
          </a:p>
          <a:p>
            <a:pPr>
              <a:lnSpc>
                <a:spcPct val="100000"/>
              </a:lnSpc>
              <a:spcBef>
                <a:spcPts val="1400"/>
              </a:spcBef>
            </a:pPr>
            <a:r>
              <a:rPr lang="en-US" sz="2400" b="0" i="0" dirty="0">
                <a:solidFill>
                  <a:srgbClr val="292929"/>
                </a:solidFill>
                <a:effectLst/>
                <a:latin typeface="Abadi" panose="020B0604020104020204" pitchFamily="34" charset="0"/>
              </a:rPr>
              <a:t>Orbits </a:t>
            </a:r>
            <a:r>
              <a:rPr lang="en-US" sz="2400" b="0" i="0" dirty="0">
                <a:solidFill>
                  <a:srgbClr val="000000"/>
                </a:solidFill>
                <a:effectLst/>
                <a:latin typeface="Abadi" panose="020B0604020104020204" pitchFamily="34" charset="0"/>
              </a:rPr>
              <a:t>ES-L1, GEO, HEO, SSO, VLEO had the most success rate.</a:t>
            </a:r>
            <a:endParaRPr lang="en-US" sz="2400" dirty="0">
              <a:solidFill>
                <a:srgbClr val="000000"/>
              </a:solidFill>
              <a:latin typeface="Abadi" panose="020B0604020104020204" pitchFamily="34" charset="0"/>
            </a:endParaRPr>
          </a:p>
          <a:p>
            <a:pPr>
              <a:lnSpc>
                <a:spcPct val="100000"/>
              </a:lnSpc>
              <a:spcBef>
                <a:spcPts val="1400"/>
              </a:spcBef>
            </a:pPr>
            <a:r>
              <a:rPr lang="en-US" sz="2400" b="0" i="0" dirty="0">
                <a:solidFill>
                  <a:srgbClr val="292929"/>
                </a:solidFill>
                <a:effectLst/>
                <a:latin typeface="Abadi" panose="020B0604020104020204" pitchFamily="34" charset="0"/>
              </a:rPr>
              <a:t>KSC LC-39A had the most successful launches of any sites.</a:t>
            </a:r>
          </a:p>
          <a:p>
            <a:pPr>
              <a:lnSpc>
                <a:spcPct val="100000"/>
              </a:lnSpc>
              <a:spcBef>
                <a:spcPts val="1400"/>
              </a:spcBef>
            </a:pPr>
            <a:r>
              <a:rPr lang="en-US" sz="2400" b="0" i="0" dirty="0">
                <a:solidFill>
                  <a:srgbClr val="292929"/>
                </a:solidFill>
                <a:effectLst/>
                <a:latin typeface="Abadi" panose="020B0604020104020204" pitchFamily="34" charset="0"/>
              </a:rPr>
              <a:t>The Decision tree classifier is the best machine learning algorithm for the task of predicting launch and landing outcome</a:t>
            </a:r>
            <a:br>
              <a:rPr lang="en-US" sz="2000" dirty="0"/>
            </a:b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remaining prediction models</a:t>
            </a:r>
            <a:endParaRPr lang="en-US" dirty="0">
              <a:solidFill>
                <a:srgbClr val="0B49CB"/>
              </a:solidFill>
            </a:endParaRPr>
          </a:p>
        </p:txBody>
      </p:sp>
      <p:pic>
        <p:nvPicPr>
          <p:cNvPr id="3074" name="Picture 2">
            <a:extLst>
              <a:ext uri="{FF2B5EF4-FFF2-40B4-BE49-F238E27FC236}">
                <a16:creationId xmlns:a16="http://schemas.microsoft.com/office/drawing/2014/main" id="{C570ACF2-FC59-4C9E-AA0E-259D73638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27" y="2812035"/>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A8CB0D-0EEF-4AB1-ACCA-AA8434514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658" y="2906303"/>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8D3027B-F580-4160-B465-74D4BCBA5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989" y="2906303"/>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7579-7114-4C5B-9835-C27FBD028709}"/>
              </a:ext>
            </a:extLst>
          </p:cNvPr>
          <p:cNvSpPr>
            <a:spLocks noGrp="1"/>
          </p:cNvSpPr>
          <p:nvPr>
            <p:ph type="title"/>
          </p:nvPr>
        </p:nvSpPr>
        <p:spPr/>
        <p:txBody>
          <a:bodyPr/>
          <a:lstStyle/>
          <a:p>
            <a:r>
              <a:rPr lang="en-US" dirty="0">
                <a:solidFill>
                  <a:srgbClr val="0B49CB"/>
                </a:solidFill>
                <a:latin typeface="Abadi"/>
              </a:rPr>
              <a:t>Predictive Model Fine Tunning – Logistic Regression</a:t>
            </a:r>
            <a:br>
              <a:rPr lang="en-US" dirty="0">
                <a:solidFill>
                  <a:srgbClr val="0B49CB"/>
                </a:solidFill>
              </a:rPr>
            </a:br>
            <a:endParaRPr lang="en-US" dirty="0"/>
          </a:p>
        </p:txBody>
      </p:sp>
      <p:pic>
        <p:nvPicPr>
          <p:cNvPr id="5" name="Content Placeholder 4">
            <a:extLst>
              <a:ext uri="{FF2B5EF4-FFF2-40B4-BE49-F238E27FC236}">
                <a16:creationId xmlns:a16="http://schemas.microsoft.com/office/drawing/2014/main" id="{958018C5-2278-47A5-BBFB-98E65E2FA328}"/>
              </a:ext>
            </a:extLst>
          </p:cNvPr>
          <p:cNvPicPr>
            <a:picLocks noGrp="1" noChangeAspect="1"/>
          </p:cNvPicPr>
          <p:nvPr>
            <p:ph idx="1"/>
          </p:nvPr>
        </p:nvPicPr>
        <p:blipFill>
          <a:blip r:embed="rId2"/>
          <a:stretch>
            <a:fillRect/>
          </a:stretch>
        </p:blipFill>
        <p:spPr>
          <a:xfrm>
            <a:off x="838200" y="1932000"/>
            <a:ext cx="10515600" cy="2856542"/>
          </a:xfrm>
        </p:spPr>
      </p:pic>
    </p:spTree>
    <p:extLst>
      <p:ext uri="{BB962C8B-B14F-4D97-AF65-F5344CB8AC3E}">
        <p14:creationId xmlns:p14="http://schemas.microsoft.com/office/powerpoint/2010/main" val="3880457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6AA6-99DA-45D7-932E-132F7F9E8D61}"/>
              </a:ext>
            </a:extLst>
          </p:cNvPr>
          <p:cNvSpPr>
            <a:spLocks noGrp="1"/>
          </p:cNvSpPr>
          <p:nvPr>
            <p:ph type="title"/>
          </p:nvPr>
        </p:nvSpPr>
        <p:spPr/>
        <p:txBody>
          <a:bodyPr/>
          <a:lstStyle/>
          <a:p>
            <a:r>
              <a:rPr lang="en-US" dirty="0">
                <a:solidFill>
                  <a:srgbClr val="0B49CB"/>
                </a:solidFill>
                <a:latin typeface="Abadi"/>
              </a:rPr>
              <a:t>Predictive Model Fine Tunning – SVM</a:t>
            </a:r>
            <a:endParaRPr lang="en-US" dirty="0"/>
          </a:p>
        </p:txBody>
      </p:sp>
      <p:pic>
        <p:nvPicPr>
          <p:cNvPr id="5" name="Picture 4">
            <a:extLst>
              <a:ext uri="{FF2B5EF4-FFF2-40B4-BE49-F238E27FC236}">
                <a16:creationId xmlns:a16="http://schemas.microsoft.com/office/drawing/2014/main" id="{3996DE1B-6AF1-4FC7-ADFC-C564EA08B38A}"/>
              </a:ext>
            </a:extLst>
          </p:cNvPr>
          <p:cNvPicPr>
            <a:picLocks noChangeAspect="1"/>
          </p:cNvPicPr>
          <p:nvPr/>
        </p:nvPicPr>
        <p:blipFill>
          <a:blip r:embed="rId2"/>
          <a:stretch>
            <a:fillRect/>
          </a:stretch>
        </p:blipFill>
        <p:spPr>
          <a:xfrm>
            <a:off x="545420" y="2600923"/>
            <a:ext cx="11383964" cy="2800741"/>
          </a:xfrm>
          <a:prstGeom prst="rect">
            <a:avLst/>
          </a:prstGeom>
        </p:spPr>
      </p:pic>
    </p:spTree>
    <p:extLst>
      <p:ext uri="{BB962C8B-B14F-4D97-AF65-F5344CB8AC3E}">
        <p14:creationId xmlns:p14="http://schemas.microsoft.com/office/powerpoint/2010/main" val="283925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E06-9F0D-4A2A-8F31-4507132783DC}"/>
              </a:ext>
            </a:extLst>
          </p:cNvPr>
          <p:cNvSpPr>
            <a:spLocks noGrp="1"/>
          </p:cNvSpPr>
          <p:nvPr>
            <p:ph type="title"/>
          </p:nvPr>
        </p:nvSpPr>
        <p:spPr/>
        <p:txBody>
          <a:bodyPr/>
          <a:lstStyle/>
          <a:p>
            <a:r>
              <a:rPr lang="en-US" dirty="0">
                <a:solidFill>
                  <a:srgbClr val="0B49CB"/>
                </a:solidFill>
                <a:latin typeface="Abadi"/>
              </a:rPr>
              <a:t>Predictive Model Fine Tunning – Decision Tree</a:t>
            </a:r>
            <a:endParaRPr lang="en-US" dirty="0"/>
          </a:p>
        </p:txBody>
      </p:sp>
      <p:pic>
        <p:nvPicPr>
          <p:cNvPr id="5" name="Picture 4">
            <a:extLst>
              <a:ext uri="{FF2B5EF4-FFF2-40B4-BE49-F238E27FC236}">
                <a16:creationId xmlns:a16="http://schemas.microsoft.com/office/drawing/2014/main" id="{22FD855E-3C29-4ACD-A7E0-F6ACB7F81EB2}"/>
              </a:ext>
            </a:extLst>
          </p:cNvPr>
          <p:cNvPicPr>
            <a:picLocks noChangeAspect="1"/>
          </p:cNvPicPr>
          <p:nvPr/>
        </p:nvPicPr>
        <p:blipFill>
          <a:blip r:embed="rId2"/>
          <a:stretch>
            <a:fillRect/>
          </a:stretch>
        </p:blipFill>
        <p:spPr>
          <a:xfrm>
            <a:off x="138259" y="1813236"/>
            <a:ext cx="11576116" cy="4239197"/>
          </a:xfrm>
          <a:prstGeom prst="rect">
            <a:avLst/>
          </a:prstGeom>
        </p:spPr>
      </p:pic>
    </p:spTree>
    <p:extLst>
      <p:ext uri="{BB962C8B-B14F-4D97-AF65-F5344CB8AC3E}">
        <p14:creationId xmlns:p14="http://schemas.microsoft.com/office/powerpoint/2010/main" val="3905469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015D-AFAF-4942-B16E-36085DC54E28}"/>
              </a:ext>
            </a:extLst>
          </p:cNvPr>
          <p:cNvSpPr>
            <a:spLocks noGrp="1"/>
          </p:cNvSpPr>
          <p:nvPr>
            <p:ph type="title"/>
          </p:nvPr>
        </p:nvSpPr>
        <p:spPr/>
        <p:txBody>
          <a:bodyPr/>
          <a:lstStyle/>
          <a:p>
            <a:r>
              <a:rPr lang="en-US" dirty="0">
                <a:solidFill>
                  <a:srgbClr val="0B49CB"/>
                </a:solidFill>
                <a:latin typeface="Abadi"/>
              </a:rPr>
              <a:t>Predictive Model Fine Tunning – K Nearest </a:t>
            </a:r>
            <a:r>
              <a:rPr lang="en-US" dirty="0" err="1">
                <a:solidFill>
                  <a:srgbClr val="0B49CB"/>
                </a:solidFill>
                <a:latin typeface="Abadi"/>
              </a:rPr>
              <a:t>Neighbours</a:t>
            </a:r>
            <a:endParaRPr lang="en-US" dirty="0"/>
          </a:p>
        </p:txBody>
      </p:sp>
      <p:pic>
        <p:nvPicPr>
          <p:cNvPr id="5" name="Content Placeholder 4">
            <a:extLst>
              <a:ext uri="{FF2B5EF4-FFF2-40B4-BE49-F238E27FC236}">
                <a16:creationId xmlns:a16="http://schemas.microsoft.com/office/drawing/2014/main" id="{563A1166-BB27-4440-BC62-0CF8F534FF7E}"/>
              </a:ext>
            </a:extLst>
          </p:cNvPr>
          <p:cNvPicPr>
            <a:picLocks noGrp="1" noChangeAspect="1"/>
          </p:cNvPicPr>
          <p:nvPr>
            <p:ph idx="1"/>
          </p:nvPr>
        </p:nvPicPr>
        <p:blipFill>
          <a:blip r:embed="rId2"/>
          <a:stretch>
            <a:fillRect/>
          </a:stretch>
        </p:blipFill>
        <p:spPr>
          <a:xfrm>
            <a:off x="838200" y="2176976"/>
            <a:ext cx="10515600" cy="3648635"/>
          </a:xfrm>
        </p:spPr>
      </p:pic>
    </p:spTree>
    <p:extLst>
      <p:ext uri="{BB962C8B-B14F-4D97-AF65-F5344CB8AC3E}">
        <p14:creationId xmlns:p14="http://schemas.microsoft.com/office/powerpoint/2010/main" val="2176696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2272"/>
            <a:ext cx="10104817"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200" dirty="0">
                <a:solidFill>
                  <a:schemeClr val="tx1"/>
                </a:solidFill>
                <a:latin typeface="Abadi"/>
              </a:rPr>
              <a:t>Data collection methodology:</a:t>
            </a:r>
          </a:p>
          <a:p>
            <a:pPr lvl="1">
              <a:lnSpc>
                <a:spcPct val="120000"/>
              </a:lnSpc>
              <a:spcBef>
                <a:spcPts val="1400"/>
              </a:spcBef>
            </a:pPr>
            <a:r>
              <a:rPr lang="en-US" sz="2000" b="0" i="0" dirty="0">
                <a:solidFill>
                  <a:schemeClr val="tx1"/>
                </a:solidFill>
                <a:effectLst/>
                <a:latin typeface="Abadi" panose="020B0604020104020204" pitchFamily="34" charset="0"/>
              </a:rPr>
              <a:t>Data was collected using SpaceX API and web scraping from Wikipedia</a:t>
            </a:r>
            <a:r>
              <a:rPr lang="en-US" sz="2000" dirty="0">
                <a:solidFill>
                  <a:schemeClr val="tx1"/>
                </a:solidFill>
              </a:rPr>
              <a:t> </a:t>
            </a:r>
          </a:p>
          <a:p>
            <a:pPr>
              <a:lnSpc>
                <a:spcPct val="120000"/>
              </a:lnSpc>
              <a:spcBef>
                <a:spcPts val="1400"/>
              </a:spcBef>
            </a:pPr>
            <a:r>
              <a:rPr lang="en-US" sz="2200" dirty="0">
                <a:solidFill>
                  <a:schemeClr val="tx1"/>
                </a:solidFill>
                <a:latin typeface="Abadi"/>
              </a:rPr>
              <a:t>Data wrangling</a:t>
            </a:r>
          </a:p>
          <a:p>
            <a:pPr lvl="1">
              <a:lnSpc>
                <a:spcPct val="120000"/>
              </a:lnSpc>
              <a:spcBef>
                <a:spcPts val="1400"/>
              </a:spcBef>
            </a:pPr>
            <a:r>
              <a:rPr lang="en-US" sz="1800" b="0" i="0" dirty="0">
                <a:solidFill>
                  <a:schemeClr val="tx1"/>
                </a:solidFill>
                <a:effectLst/>
                <a:latin typeface="Abadi" panose="020B0604020104020204" pitchFamily="34" charset="0"/>
              </a:rPr>
              <a:t>One-hot encoding was applied to categorical features to standardize data for predictive modeling.</a:t>
            </a:r>
            <a:r>
              <a:rPr lang="en-US" sz="1600" dirty="0">
                <a:solidFill>
                  <a:schemeClr val="tx1"/>
                </a:solidFill>
              </a:rPr>
              <a:t> </a:t>
            </a:r>
          </a:p>
          <a:p>
            <a:pPr>
              <a:lnSpc>
                <a:spcPct val="120000"/>
              </a:lnSpc>
              <a:spcBef>
                <a:spcPts val="1400"/>
              </a:spcBef>
            </a:pPr>
            <a:r>
              <a:rPr lang="en-US" sz="2200" dirty="0">
                <a:solidFill>
                  <a:schemeClr val="tx1"/>
                </a:solidFill>
                <a:latin typeface="Abadi"/>
              </a:rPr>
              <a:t>Exploratory Data Analysis (EDA) using visualization and SQL</a:t>
            </a:r>
          </a:p>
          <a:p>
            <a:pPr>
              <a:lnSpc>
                <a:spcPct val="120000"/>
              </a:lnSpc>
              <a:spcBef>
                <a:spcPts val="1400"/>
              </a:spcBef>
            </a:pPr>
            <a:r>
              <a:rPr lang="en-US" sz="2200" dirty="0">
                <a:solidFill>
                  <a:schemeClr val="tx1"/>
                </a:solidFill>
                <a:latin typeface="Abadi"/>
              </a:rPr>
              <a:t>Interactive visual analytics using Folium and </a:t>
            </a:r>
            <a:r>
              <a:rPr lang="en-US" sz="2200" dirty="0" err="1">
                <a:solidFill>
                  <a:schemeClr val="tx1"/>
                </a:solidFill>
                <a:latin typeface="Abadi"/>
              </a:rPr>
              <a:t>Plotly</a:t>
            </a:r>
            <a:r>
              <a:rPr lang="en-US" sz="2200" dirty="0">
                <a:solidFill>
                  <a:schemeClr val="tx1"/>
                </a:solidFill>
                <a:latin typeface="Abadi"/>
              </a:rPr>
              <a:t> Dash</a:t>
            </a:r>
            <a:endParaRPr lang="en-US" sz="2000" dirty="0">
              <a:solidFill>
                <a:schemeClr val="tx1"/>
              </a:solidFill>
              <a:latin typeface="Abadi"/>
            </a:endParaRPr>
          </a:p>
          <a:p>
            <a:pPr>
              <a:lnSpc>
                <a:spcPct val="120000"/>
              </a:lnSpc>
              <a:spcBef>
                <a:spcPts val="1400"/>
              </a:spcBef>
            </a:pPr>
            <a:r>
              <a:rPr lang="en-US" sz="2200" dirty="0">
                <a:solidFill>
                  <a:schemeClr val="tx1"/>
                </a:solidFill>
                <a:latin typeface="Abadi"/>
              </a:rPr>
              <a:t>Predictive analysis using classification models</a:t>
            </a:r>
          </a:p>
          <a:p>
            <a:pPr lvl="1">
              <a:lnSpc>
                <a:spcPct val="120000"/>
              </a:lnSpc>
              <a:spcBef>
                <a:spcPts val="1400"/>
              </a:spcBef>
            </a:pPr>
            <a:r>
              <a:rPr lang="en-US" sz="1600" dirty="0">
                <a:solidFill>
                  <a:schemeClr val="tx1"/>
                </a:solidFill>
                <a:latin typeface="Abadi" panose="020B0604020104020204" pitchFamily="34" charset="0"/>
              </a:rPr>
              <a:t>4 classifiers were compared to determine best fitted for the Predictive Analysis. </a:t>
            </a:r>
          </a:p>
          <a:p>
            <a:pPr lvl="1">
              <a:lnSpc>
                <a:spcPct val="120000"/>
              </a:lnSpc>
              <a:spcBef>
                <a:spcPts val="1400"/>
              </a:spcBef>
            </a:pPr>
            <a:r>
              <a:rPr lang="en-US" sz="1600" dirty="0">
                <a:solidFill>
                  <a:schemeClr val="tx1"/>
                </a:solidFill>
                <a:latin typeface="Abadi" panose="020B0604020104020204" pitchFamily="34" charset="0"/>
              </a:rPr>
              <a:t>All 4 classifiers were built, trained and then tested on the available datasets</a:t>
            </a:r>
          </a:p>
          <a:p>
            <a:pPr lvl="1">
              <a:lnSpc>
                <a:spcPct val="120000"/>
              </a:lnSpc>
              <a:spcBef>
                <a:spcPts val="1400"/>
              </a:spcBef>
            </a:pPr>
            <a:r>
              <a:rPr lang="en-US" sz="1600" dirty="0">
                <a:solidFill>
                  <a:schemeClr val="tx1"/>
                </a:solidFill>
                <a:latin typeface="Abadi" panose="020B0604020104020204" pitchFamily="34" charset="0"/>
              </a:rPr>
              <a:t>For each model type multiple parameters were evaluated to fine tune the model to the best results.</a:t>
            </a:r>
          </a:p>
          <a:p>
            <a:pPr lvl="1">
              <a:lnSpc>
                <a:spcPct val="120000"/>
              </a:lnSpc>
              <a:spcBef>
                <a:spcPts val="1400"/>
              </a:spcBef>
            </a:pPr>
            <a:r>
              <a:rPr lang="en-US" sz="1600" dirty="0">
                <a:solidFill>
                  <a:schemeClr val="tx1"/>
                </a:solidFill>
                <a:latin typeface="Abadi" panose="020B0604020104020204" pitchFamily="34" charset="0"/>
              </a:rPr>
              <a:t>Goal was to </a:t>
            </a:r>
            <a:r>
              <a:rPr lang="en-US" sz="1600" dirty="0" err="1">
                <a:solidFill>
                  <a:schemeClr val="tx1"/>
                </a:solidFill>
                <a:latin typeface="Abadi" panose="020B0604020104020204" pitchFamily="34" charset="0"/>
              </a:rPr>
              <a:t>to</a:t>
            </a:r>
            <a:r>
              <a:rPr lang="en-US" sz="1600" dirty="0">
                <a:solidFill>
                  <a:schemeClr val="tx1"/>
                </a:solidFill>
                <a:latin typeface="Abadi" panose="020B0604020104020204" pitchFamily="34" charset="0"/>
              </a:rPr>
              <a:t> determine the model with highest prediction accuracy.  </a:t>
            </a:r>
          </a:p>
          <a:p>
            <a:pPr lvl="1">
              <a:lnSpc>
                <a:spcPct val="120000"/>
              </a:lnSpc>
              <a:spcBef>
                <a:spcPts val="1400"/>
              </a:spcBef>
            </a:pPr>
            <a:endParaRPr lang="en-US" sz="2000" dirty="0">
              <a:solidFill>
                <a:schemeClr val="tx1"/>
              </a:solidFill>
              <a:latin typeface="Abadi"/>
            </a:endParaRPr>
          </a:p>
          <a:p>
            <a:pPr>
              <a:lnSpc>
                <a:spcPct val="12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7460"/>
            <a:ext cx="10515600" cy="4819503"/>
          </a:xfrm>
          <a:prstGeom prst="rect">
            <a:avLst/>
          </a:prstGeom>
        </p:spPr>
        <p:txBody>
          <a:bodyPr/>
          <a:lstStyle/>
          <a:p>
            <a:pPr>
              <a:lnSpc>
                <a:spcPct val="100000"/>
              </a:lnSpc>
              <a:spcBef>
                <a:spcPts val="1400"/>
              </a:spcBef>
            </a:pPr>
            <a:r>
              <a:rPr lang="en-US" b="0" i="0" dirty="0">
                <a:solidFill>
                  <a:srgbClr val="292929"/>
                </a:solidFill>
                <a:effectLst/>
                <a:latin typeface="Abadi" panose="020B0604020104020204" pitchFamily="34" charset="0"/>
              </a:rPr>
              <a:t>The data was collected using various methods</a:t>
            </a:r>
          </a:p>
          <a:p>
            <a:pPr lvl="1">
              <a:lnSpc>
                <a:spcPct val="100000"/>
              </a:lnSpc>
              <a:spcBef>
                <a:spcPts val="1400"/>
              </a:spcBef>
            </a:pPr>
            <a:r>
              <a:rPr lang="en-US" sz="1800" b="0" i="0" dirty="0">
                <a:solidFill>
                  <a:srgbClr val="292929"/>
                </a:solidFill>
                <a:effectLst/>
                <a:latin typeface="Abadi" panose="020B0604020104020204" pitchFamily="34" charset="0"/>
              </a:rPr>
              <a:t>Data collection was done using get request to the SpaceX API.</a:t>
            </a:r>
          </a:p>
          <a:p>
            <a:pPr lvl="1">
              <a:lnSpc>
                <a:spcPct val="100000"/>
              </a:lnSpc>
              <a:spcBef>
                <a:spcPts val="1400"/>
              </a:spcBef>
            </a:pPr>
            <a:r>
              <a:rPr lang="en-US" sz="1800" b="0" i="0" dirty="0">
                <a:solidFill>
                  <a:srgbClr val="292929"/>
                </a:solidFill>
                <a:effectLst/>
                <a:latin typeface="Abadi" panose="020B0604020104020204" pitchFamily="34" charset="0"/>
              </a:rPr>
              <a:t>Next, we decoded the response content as a </a:t>
            </a:r>
            <a:r>
              <a:rPr lang="en-US" sz="1800" b="0" i="0" dirty="0" err="1">
                <a:solidFill>
                  <a:srgbClr val="292929"/>
                </a:solidFill>
                <a:effectLst/>
                <a:latin typeface="Abadi" panose="020B0604020104020204" pitchFamily="34" charset="0"/>
              </a:rPr>
              <a:t>Json</a:t>
            </a:r>
            <a:r>
              <a:rPr lang="en-US" sz="1800" b="0" i="0" dirty="0">
                <a:solidFill>
                  <a:srgbClr val="292929"/>
                </a:solidFill>
                <a:effectLst/>
                <a:latin typeface="Abadi" panose="020B0604020104020204" pitchFamily="34" charset="0"/>
              </a:rPr>
              <a:t> using .</a:t>
            </a:r>
            <a:r>
              <a:rPr lang="en-US" sz="1800" b="0" i="0" dirty="0" err="1">
                <a:solidFill>
                  <a:srgbClr val="292929"/>
                </a:solidFill>
                <a:effectLst/>
                <a:latin typeface="Abadi" panose="020B0604020104020204" pitchFamily="34" charset="0"/>
              </a:rPr>
              <a:t>json</a:t>
            </a:r>
            <a:r>
              <a:rPr lang="en-US" sz="1800" b="0" i="0" dirty="0">
                <a:solidFill>
                  <a:srgbClr val="292929"/>
                </a:solidFill>
                <a:effectLst/>
                <a:latin typeface="Abadi" panose="020B0604020104020204" pitchFamily="34" charset="0"/>
              </a:rPr>
              <a:t>() function call and turn it</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into a pandas </a:t>
            </a:r>
            <a:r>
              <a:rPr lang="en-US" sz="1800" b="0" i="0" dirty="0" err="1">
                <a:solidFill>
                  <a:srgbClr val="292929"/>
                </a:solidFill>
                <a:effectLst/>
                <a:latin typeface="Abadi" panose="020B0604020104020204" pitchFamily="34" charset="0"/>
              </a:rPr>
              <a:t>dataframe</a:t>
            </a:r>
            <a:r>
              <a:rPr lang="en-US" sz="1800" b="0" i="0" dirty="0">
                <a:solidFill>
                  <a:srgbClr val="292929"/>
                </a:solidFill>
                <a:effectLst/>
                <a:latin typeface="Abadi" panose="020B0604020104020204" pitchFamily="34" charset="0"/>
              </a:rPr>
              <a:t> using .</a:t>
            </a:r>
            <a:r>
              <a:rPr lang="en-US" sz="1800" b="0" i="0" dirty="0" err="1">
                <a:solidFill>
                  <a:srgbClr val="292929"/>
                </a:solidFill>
                <a:effectLst/>
                <a:latin typeface="Abadi" panose="020B0604020104020204" pitchFamily="34" charset="0"/>
              </a:rPr>
              <a:t>json_normalize</a:t>
            </a:r>
            <a:r>
              <a:rPr lang="en-US" sz="1800" b="0" i="0" dirty="0">
                <a:solidFill>
                  <a:srgbClr val="292929"/>
                </a:solidFill>
                <a:effectLst/>
                <a:latin typeface="Abadi" panose="020B0604020104020204" pitchFamily="34" charset="0"/>
              </a:rPr>
              <a:t>().</a:t>
            </a:r>
          </a:p>
          <a:p>
            <a:pPr lvl="1">
              <a:lnSpc>
                <a:spcPct val="100000"/>
              </a:lnSpc>
              <a:spcBef>
                <a:spcPts val="1400"/>
              </a:spcBef>
            </a:pPr>
            <a:r>
              <a:rPr lang="en-US" sz="1800" b="0" i="0" dirty="0">
                <a:solidFill>
                  <a:srgbClr val="292929"/>
                </a:solidFill>
                <a:effectLst/>
                <a:latin typeface="Abadi" panose="020B0604020104020204" pitchFamily="34" charset="0"/>
              </a:rPr>
              <a:t>We then cleaned the data, checked for missing values and fill in missing values where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necessary.</a:t>
            </a:r>
          </a:p>
          <a:p>
            <a:pPr lvl="1">
              <a:lnSpc>
                <a:spcPct val="100000"/>
              </a:lnSpc>
              <a:spcBef>
                <a:spcPts val="1400"/>
              </a:spcBef>
            </a:pPr>
            <a:r>
              <a:rPr lang="en-US" sz="1800" b="0" i="0" dirty="0">
                <a:solidFill>
                  <a:srgbClr val="292929"/>
                </a:solidFill>
                <a:effectLst/>
                <a:latin typeface="Abadi" panose="020B0604020104020204" pitchFamily="34" charset="0"/>
              </a:rPr>
              <a:t>In addition, we performed web scraping from Wikipedia for Falcon 9 launch records with</a:t>
            </a:r>
            <a:br>
              <a:rPr lang="en-US" sz="1800" b="0" i="0" dirty="0">
                <a:solidFill>
                  <a:srgbClr val="292929"/>
                </a:solidFill>
                <a:effectLst/>
                <a:latin typeface="Abadi" panose="020B0604020104020204" pitchFamily="34" charset="0"/>
              </a:rPr>
            </a:br>
            <a:r>
              <a:rPr lang="en-US" sz="1800" b="0" i="0" dirty="0" err="1">
                <a:solidFill>
                  <a:srgbClr val="292929"/>
                </a:solidFill>
                <a:effectLst/>
                <a:latin typeface="Abadi" panose="020B0604020104020204" pitchFamily="34" charset="0"/>
              </a:rPr>
              <a:t>BeautifulSoup</a:t>
            </a:r>
            <a:r>
              <a:rPr lang="en-US" sz="1800" b="0" i="0" dirty="0">
                <a:solidFill>
                  <a:srgbClr val="292929"/>
                </a:solidFill>
                <a:effectLst/>
                <a:latin typeface="Abadi" panose="020B0604020104020204" pitchFamily="34" charset="0"/>
              </a:rPr>
              <a:t>.</a:t>
            </a:r>
          </a:p>
          <a:p>
            <a:pPr lvl="1">
              <a:lnSpc>
                <a:spcPct val="100000"/>
              </a:lnSpc>
              <a:spcBef>
                <a:spcPts val="1400"/>
              </a:spcBef>
            </a:pPr>
            <a:r>
              <a:rPr lang="en-US" sz="1800" b="0" i="0" dirty="0">
                <a:solidFill>
                  <a:srgbClr val="292929"/>
                </a:solidFill>
                <a:effectLst/>
                <a:latin typeface="Abadi" panose="020B0604020104020204" pitchFamily="34" charset="0"/>
              </a:rPr>
              <a:t>The objective was to extract the launch records as HTML table, parse the table and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convert it to a pandas </a:t>
            </a:r>
            <a:r>
              <a:rPr lang="en-US" sz="1800" b="0" i="0" dirty="0" err="1">
                <a:solidFill>
                  <a:srgbClr val="292929"/>
                </a:solidFill>
                <a:effectLst/>
                <a:latin typeface="Abadi" panose="020B0604020104020204" pitchFamily="34" charset="0"/>
              </a:rPr>
              <a:t>dataframe</a:t>
            </a:r>
            <a:r>
              <a:rPr lang="en-US" sz="1800" b="0" i="0" dirty="0">
                <a:solidFill>
                  <a:srgbClr val="292929"/>
                </a:solidFill>
                <a:effectLst/>
                <a:latin typeface="Abadi" panose="020B0604020104020204" pitchFamily="34" charset="0"/>
              </a:rPr>
              <a:t> for future analysis.</a:t>
            </a:r>
            <a:r>
              <a:rPr lang="en-US" sz="1600" dirty="0"/>
              <a:t> </a:t>
            </a:r>
            <a:br>
              <a:rPr lang="en-US" sz="1600" dirty="0"/>
            </a:br>
            <a:endParaRPr lang="en-US" sz="3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52400" y="1800225"/>
            <a:ext cx="5943600"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dirty="0">
                <a:solidFill>
                  <a:schemeClr val="accent3">
                    <a:lumMod val="25000"/>
                  </a:schemeClr>
                </a:solidFill>
                <a:latin typeface="Abadi" panose="020B0604020104020204" pitchFamily="34" charset="0"/>
              </a:rPr>
              <a:t>SpaceX API was used to collect data. </a:t>
            </a:r>
          </a:p>
          <a:p>
            <a:pPr>
              <a:lnSpc>
                <a:spcPct val="100000"/>
              </a:lnSpc>
              <a:spcBef>
                <a:spcPts val="1400"/>
              </a:spcBef>
            </a:pPr>
            <a:r>
              <a:rPr lang="en-US" dirty="0">
                <a:solidFill>
                  <a:schemeClr val="accent3">
                    <a:lumMod val="25000"/>
                  </a:schemeClr>
                </a:solidFill>
                <a:latin typeface="Abadi" panose="020B0604020104020204" pitchFamily="34" charset="0"/>
              </a:rPr>
              <a:t>Data was cleaned, normalized, and some basic wrangling was performed. </a:t>
            </a:r>
          </a:p>
          <a:p>
            <a:r>
              <a:rPr lang="en-US" dirty="0"/>
              <a:t>The link to the </a:t>
            </a:r>
            <a:r>
              <a:rPr lang="en-US" dirty="0" err="1"/>
              <a:t>jupyter</a:t>
            </a:r>
            <a:r>
              <a:rPr lang="en-US" dirty="0"/>
              <a:t> notebook with API </a:t>
            </a:r>
            <a:r>
              <a:rPr lang="en-US" dirty="0">
                <a:hlinkClick r:id="rId3"/>
              </a:rPr>
              <a:t>https://github.com/ArthurParuzel/SpaceXDataScience/blob/main/1.%20Data%20Collection%20API%20Web%20Scraping/jupyter-labs-spacex-data-collection-api.ipynb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0"/>
            <a:ext cx="4245049" cy="12914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AD3C189-A4D7-4DC2-8331-CEC443BB94E5}"/>
              </a:ext>
            </a:extLst>
          </p:cNvPr>
          <p:cNvPicPr>
            <a:picLocks noChangeAspect="1"/>
          </p:cNvPicPr>
          <p:nvPr/>
        </p:nvPicPr>
        <p:blipFill>
          <a:blip r:embed="rId4"/>
          <a:stretch>
            <a:fillRect/>
          </a:stretch>
        </p:blipFill>
        <p:spPr>
          <a:xfrm>
            <a:off x="6248400" y="18854"/>
            <a:ext cx="5943600" cy="3218815"/>
          </a:xfrm>
          <a:prstGeom prst="rect">
            <a:avLst/>
          </a:prstGeom>
        </p:spPr>
      </p:pic>
      <p:pic>
        <p:nvPicPr>
          <p:cNvPr id="8" name="Picture 7">
            <a:extLst>
              <a:ext uri="{FF2B5EF4-FFF2-40B4-BE49-F238E27FC236}">
                <a16:creationId xmlns:a16="http://schemas.microsoft.com/office/drawing/2014/main" id="{91671632-FE2B-4A1E-855B-458A29BF52D3}"/>
              </a:ext>
            </a:extLst>
          </p:cNvPr>
          <p:cNvPicPr>
            <a:picLocks noChangeAspect="1"/>
          </p:cNvPicPr>
          <p:nvPr/>
        </p:nvPicPr>
        <p:blipFill>
          <a:blip r:embed="rId5"/>
          <a:stretch>
            <a:fillRect/>
          </a:stretch>
        </p:blipFill>
        <p:spPr>
          <a:xfrm>
            <a:off x="6248400" y="3237668"/>
            <a:ext cx="5943600" cy="36391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0560" y="1327899"/>
            <a:ext cx="6117840" cy="543112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web scrapped from Wikipedia website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a:t>
            </a:r>
          </a:p>
          <a:p>
            <a:pPr>
              <a:lnSpc>
                <a:spcPct val="100000"/>
              </a:lnSpc>
              <a:spcBef>
                <a:spcPts val="1400"/>
              </a:spcBef>
            </a:pPr>
            <a:r>
              <a:rPr lang="en-US" sz="2200" dirty="0">
                <a:solidFill>
                  <a:schemeClr val="accent3">
                    <a:lumMod val="25000"/>
                  </a:schemeClr>
                </a:solidFill>
                <a:latin typeface="Abadi"/>
              </a:rPr>
              <a:t>HTML table was parsed and converted into data frame for further analysis.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The link to the Jupiter notebook with Web Scraping </a:t>
            </a:r>
            <a:r>
              <a:rPr lang="en-US" sz="2400" dirty="0">
                <a:hlinkClick r:id="rId3"/>
              </a:rPr>
              <a:t>https://github.com/ArthurParuzel/SpaceXDataScience/blob/main/1.%20Data%20Collection%20API%20Web%20Scraping/jupyter-labs-webscraping.ipynb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2" y="0"/>
            <a:ext cx="4111502" cy="1240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575E3E8-5F78-49FE-90A0-6189690F2F78}"/>
              </a:ext>
            </a:extLst>
          </p:cNvPr>
          <p:cNvPicPr>
            <a:picLocks noChangeAspect="1"/>
          </p:cNvPicPr>
          <p:nvPr/>
        </p:nvPicPr>
        <p:blipFill>
          <a:blip r:embed="rId4"/>
          <a:stretch>
            <a:fillRect/>
          </a:stretch>
        </p:blipFill>
        <p:spPr>
          <a:xfrm>
            <a:off x="6248400" y="0"/>
            <a:ext cx="5943600" cy="450850"/>
          </a:xfrm>
          <a:prstGeom prst="rect">
            <a:avLst/>
          </a:prstGeom>
        </p:spPr>
      </p:pic>
      <p:pic>
        <p:nvPicPr>
          <p:cNvPr id="8" name="Picture 7">
            <a:extLst>
              <a:ext uri="{FF2B5EF4-FFF2-40B4-BE49-F238E27FC236}">
                <a16:creationId xmlns:a16="http://schemas.microsoft.com/office/drawing/2014/main" id="{B8722245-C60A-4364-A437-32369BC79F1C}"/>
              </a:ext>
            </a:extLst>
          </p:cNvPr>
          <p:cNvPicPr>
            <a:picLocks noChangeAspect="1"/>
          </p:cNvPicPr>
          <p:nvPr/>
        </p:nvPicPr>
        <p:blipFill>
          <a:blip r:embed="rId5"/>
          <a:stretch>
            <a:fillRect/>
          </a:stretch>
        </p:blipFill>
        <p:spPr>
          <a:xfrm>
            <a:off x="6248400" y="450850"/>
            <a:ext cx="5943600" cy="822325"/>
          </a:xfrm>
          <a:prstGeom prst="rect">
            <a:avLst/>
          </a:prstGeom>
        </p:spPr>
      </p:pic>
      <p:pic>
        <p:nvPicPr>
          <p:cNvPr id="9" name="Picture 8">
            <a:extLst>
              <a:ext uri="{FF2B5EF4-FFF2-40B4-BE49-F238E27FC236}">
                <a16:creationId xmlns:a16="http://schemas.microsoft.com/office/drawing/2014/main" id="{2A213642-4722-4AC8-986B-4C2378929920}"/>
              </a:ext>
            </a:extLst>
          </p:cNvPr>
          <p:cNvPicPr>
            <a:picLocks noChangeAspect="1"/>
          </p:cNvPicPr>
          <p:nvPr/>
        </p:nvPicPr>
        <p:blipFill>
          <a:blip r:embed="rId6"/>
          <a:stretch>
            <a:fillRect/>
          </a:stretch>
        </p:blipFill>
        <p:spPr>
          <a:xfrm>
            <a:off x="6248400" y="1273175"/>
            <a:ext cx="5943600" cy="2044065"/>
          </a:xfrm>
          <a:prstGeom prst="rect">
            <a:avLst/>
          </a:prstGeom>
        </p:spPr>
      </p:pic>
      <p:pic>
        <p:nvPicPr>
          <p:cNvPr id="10" name="Picture 9">
            <a:extLst>
              <a:ext uri="{FF2B5EF4-FFF2-40B4-BE49-F238E27FC236}">
                <a16:creationId xmlns:a16="http://schemas.microsoft.com/office/drawing/2014/main" id="{4960C5BB-B6BA-4FC6-B3D6-A89D2CE1E249}"/>
              </a:ext>
            </a:extLst>
          </p:cNvPr>
          <p:cNvPicPr>
            <a:picLocks noChangeAspect="1"/>
          </p:cNvPicPr>
          <p:nvPr/>
        </p:nvPicPr>
        <p:blipFill>
          <a:blip r:embed="rId7"/>
          <a:stretch>
            <a:fillRect/>
          </a:stretch>
        </p:blipFill>
        <p:spPr>
          <a:xfrm>
            <a:off x="6248400" y="3305456"/>
            <a:ext cx="5943600" cy="1231900"/>
          </a:xfrm>
          <a:prstGeom prst="rect">
            <a:avLst/>
          </a:prstGeom>
        </p:spPr>
      </p:pic>
      <p:pic>
        <p:nvPicPr>
          <p:cNvPr id="12" name="Picture 11">
            <a:extLst>
              <a:ext uri="{FF2B5EF4-FFF2-40B4-BE49-F238E27FC236}">
                <a16:creationId xmlns:a16="http://schemas.microsoft.com/office/drawing/2014/main" id="{6C6416B6-CA38-4715-AD90-3DB57E7D15F5}"/>
              </a:ext>
            </a:extLst>
          </p:cNvPr>
          <p:cNvPicPr>
            <a:picLocks noChangeAspect="1"/>
          </p:cNvPicPr>
          <p:nvPr/>
        </p:nvPicPr>
        <p:blipFill>
          <a:blip r:embed="rId8"/>
          <a:stretch>
            <a:fillRect/>
          </a:stretch>
        </p:blipFill>
        <p:spPr>
          <a:xfrm>
            <a:off x="6248400" y="4495931"/>
            <a:ext cx="5943600" cy="236206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schemas.openxmlformats.org/package/2006/metadata/core-properties"/>
    <ds:schemaRef ds:uri="http://purl.org/dc/elements/1.1/"/>
    <ds:schemaRef ds:uri="http://purl.org/dc/dcmitype/"/>
    <ds:schemaRef ds:uri="http://schemas.microsoft.com/office/2006/metadata/properties"/>
    <ds:schemaRef ds:uri="155be751-a274-42e8-93fb-f39d3b9bccc8"/>
    <ds:schemaRef ds:uri="http://schemas.microsoft.com/office/2006/documentManagement/typ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770</TotalTime>
  <Words>2606</Words>
  <Application>Microsoft Office PowerPoint</Application>
  <PresentationFormat>Widescreen</PresentationFormat>
  <Paragraphs>263</Paragraphs>
  <Slides>52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Abadi</vt:lpstr>
      <vt:lpstr>-apple-system</vt:lpstr>
      <vt:lpstr>Arial</vt:lpstr>
      <vt:lpstr>Calibri</vt:lpstr>
      <vt:lpstr>Calibri Light</vt:lpstr>
      <vt:lpstr>Congenial Black</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distance to critical infrastructure</vt:lpstr>
      <vt:lpstr>Map exploration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Model Fine Tunning – Logistic Regression </vt:lpstr>
      <vt:lpstr>Predictive Model Fine Tunning – SVM</vt:lpstr>
      <vt:lpstr>Predictive Model Fine Tunning – Decision Tree</vt:lpstr>
      <vt:lpstr>Predictive Model Fine Tunning – K Nearest Neighbours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Arthur Paruzel</cp:lastModifiedBy>
  <cp:revision>520</cp:revision>
  <dcterms:created xsi:type="dcterms:W3CDTF">2021-04-29T18:58:34Z</dcterms:created>
  <dcterms:modified xsi:type="dcterms:W3CDTF">2022-11-09T01:28:00Z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